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71" r:id="rId2"/>
  </p:sldMasterIdLst>
  <p:notesMasterIdLst>
    <p:notesMasterId r:id="rId20"/>
  </p:notesMasterIdLst>
  <p:handoutMasterIdLst>
    <p:handoutMasterId r:id="rId21"/>
  </p:handoutMasterIdLst>
  <p:sldIdLst>
    <p:sldId id="280" r:id="rId3"/>
    <p:sldId id="279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728" userDrawn="1">
          <p15:clr>
            <a:srgbClr val="A4A3A4"/>
          </p15:clr>
        </p15:guide>
        <p15:guide id="4" orient="horz" pos="1296" userDrawn="1">
          <p15:clr>
            <a:srgbClr val="A4A3A4"/>
          </p15:clr>
        </p15:guide>
        <p15:guide id="5" orient="horz" pos="864" userDrawn="1">
          <p15:clr>
            <a:srgbClr val="A4A3A4"/>
          </p15:clr>
        </p15:guide>
        <p15:guide id="6" orient="horz" pos="434" userDrawn="1">
          <p15:clr>
            <a:srgbClr val="A4A3A4"/>
          </p15:clr>
        </p15:guide>
        <p15:guide id="7" orient="horz" pos="2590" userDrawn="1">
          <p15:clr>
            <a:srgbClr val="A4A3A4"/>
          </p15:clr>
        </p15:guide>
        <p15:guide id="8" orient="horz" pos="3022" userDrawn="1">
          <p15:clr>
            <a:srgbClr val="A4A3A4"/>
          </p15:clr>
        </p15:guide>
        <p15:guide id="9" orient="horz" pos="3454" userDrawn="1">
          <p15:clr>
            <a:srgbClr val="A4A3A4"/>
          </p15:clr>
        </p15:guide>
        <p15:guide id="10" orient="horz" pos="3884" userDrawn="1">
          <p15:clr>
            <a:srgbClr val="A4A3A4"/>
          </p15:clr>
        </p15:guide>
        <p15:guide id="11" pos="3359" userDrawn="1">
          <p15:clr>
            <a:srgbClr val="A4A3A4"/>
          </p15:clr>
        </p15:guide>
        <p15:guide id="12" pos="2880" userDrawn="1">
          <p15:clr>
            <a:srgbClr val="A4A3A4"/>
          </p15:clr>
        </p15:guide>
        <p15:guide id="13" pos="2398" userDrawn="1">
          <p15:clr>
            <a:srgbClr val="A4A3A4"/>
          </p15:clr>
        </p15:guide>
        <p15:guide id="14" pos="1920" userDrawn="1">
          <p15:clr>
            <a:srgbClr val="A4A3A4"/>
          </p15:clr>
        </p15:guide>
        <p15:guide id="15" pos="1438" userDrawn="1">
          <p15:clr>
            <a:srgbClr val="A4A3A4"/>
          </p15:clr>
        </p15:guide>
        <p15:guide id="16" pos="960" userDrawn="1">
          <p15:clr>
            <a:srgbClr val="A4A3A4"/>
          </p15:clr>
        </p15:guide>
        <p15:guide id="17" pos="479" userDrawn="1">
          <p15:clr>
            <a:srgbClr val="A4A3A4"/>
          </p15:clr>
        </p15:guide>
        <p15:guide id="18" pos="4320" userDrawn="1">
          <p15:clr>
            <a:srgbClr val="A4A3A4"/>
          </p15:clr>
        </p15:guide>
        <p15:guide id="19" pos="4798" userDrawn="1">
          <p15:clr>
            <a:srgbClr val="A4A3A4"/>
          </p15:clr>
        </p15:guide>
        <p15:guide id="20" pos="5278" userDrawn="1">
          <p15:clr>
            <a:srgbClr val="A4A3A4"/>
          </p15:clr>
        </p15:guide>
        <p15:guide id="21" pos="5756" userDrawn="1">
          <p15:clr>
            <a:srgbClr val="A4A3A4"/>
          </p15:clr>
        </p15:guide>
        <p15:guide id="22" pos="6236" userDrawn="1">
          <p15:clr>
            <a:srgbClr val="A4A3A4"/>
          </p15:clr>
        </p15:guide>
        <p15:guide id="23" pos="6718" userDrawn="1">
          <p15:clr>
            <a:srgbClr val="A4A3A4"/>
          </p15:clr>
        </p15:guide>
        <p15:guide id="24" pos="7198" userDrawn="1">
          <p15:clr>
            <a:srgbClr val="A4A3A4"/>
          </p15:clr>
        </p15:guide>
        <p15:guide id="25" orient="horz" pos="2152">
          <p15:clr>
            <a:srgbClr val="A4A3A4"/>
          </p15:clr>
        </p15:guide>
        <p15:guide id="26" orient="horz" pos="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70D"/>
    <a:srgbClr val="F33607"/>
    <a:srgbClr val="55BD5A"/>
    <a:srgbClr val="028C59"/>
    <a:srgbClr val="40B9E6"/>
    <a:srgbClr val="0655FA"/>
    <a:srgbClr val="FE0F64"/>
    <a:srgbClr val="E71401"/>
    <a:srgbClr val="EDEEE8"/>
    <a:srgbClr val="C6C6C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0" autoAdjust="0"/>
    <p:restoredTop sz="94357" autoAdjust="0"/>
  </p:normalViewPr>
  <p:slideViewPr>
    <p:cSldViewPr snapToGrid="0" snapToObjects="1">
      <p:cViewPr varScale="1">
        <p:scale>
          <a:sx n="72" d="100"/>
          <a:sy n="72" d="100"/>
        </p:scale>
        <p:origin x="900" y="66"/>
      </p:cViewPr>
      <p:guideLst>
        <p:guide pos="3840"/>
        <p:guide orient="horz" pos="2160"/>
        <p:guide orient="horz" pos="1728"/>
        <p:guide orient="horz" pos="1296"/>
        <p:guide orient="horz" pos="864"/>
        <p:guide orient="horz" pos="434"/>
        <p:guide orient="horz" pos="2590"/>
        <p:guide orient="horz" pos="3022"/>
        <p:guide orient="horz" pos="3454"/>
        <p:guide orient="horz" pos="3884"/>
        <p:guide pos="3359"/>
        <p:guide pos="2880"/>
        <p:guide pos="2398"/>
        <p:guide pos="1920"/>
        <p:guide pos="1438"/>
        <p:guide pos="960"/>
        <p:guide pos="479"/>
        <p:guide pos="4320"/>
        <p:guide pos="4798"/>
        <p:guide pos="5278"/>
        <p:guide pos="5756"/>
        <p:guide pos="6236"/>
        <p:guide pos="6718"/>
        <p:guide pos="7198"/>
        <p:guide orient="horz" pos="2152"/>
        <p:guide orient="horz" pos="870"/>
      </p:guideLst>
    </p:cSldViewPr>
  </p:slideViewPr>
  <p:outlineViewPr>
    <p:cViewPr>
      <p:scale>
        <a:sx n="33" d="100"/>
        <a:sy n="33" d="100"/>
      </p:scale>
      <p:origin x="0" y="-4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1F510-2865-AD40-B295-EFE53B47B615}" type="datetimeFigureOut">
              <a:rPr lang="en-US" smtClean="0"/>
              <a:pPr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C96FB-A7F6-4D46-979D-BE69A3DE088F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75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2DA8-FDC1-D147-9E87-8AE9AC161936}" type="datetimeFigureOut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B304-E99A-554B-A154-AA493B70D9FA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302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fld id="{FED5E194-A313-3546-9321-A3CB328571C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2" y="5638329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AAD403E6-FF96-BE4B-84CA-676501F01629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4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8EEDE2B-4951-7742-A2AB-6ED26DAF47B2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879087" y="2344098"/>
            <a:ext cx="109824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87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D4C6-EA1E-7748-8D26-B44A63FDFE33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5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55B-9869-0E45-B986-8EB86A00C150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67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1C19-7526-424E-BFA6-F826B78A7CB0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88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86B6-A166-D84A-95C6-F9F4B2599B87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8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F53D-92EE-B146-A309-B3AE8F8662FA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33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AAD403E6-FF96-BE4B-84CA-676501F01629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8EEDE2B-4951-7742-A2AB-6ED26DAF47B2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879087" y="2344098"/>
            <a:ext cx="109824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2057399"/>
            <a:ext cx="5334001" cy="41084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057399"/>
            <a:ext cx="5330825" cy="41084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D4C6-EA1E-7748-8D26-B44A63FDFE33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7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399"/>
            <a:ext cx="3554412" cy="41084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2057399"/>
            <a:ext cx="3554411" cy="41084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55B-9869-0E45-B986-8EB86A00C150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7870824" y="2057400"/>
            <a:ext cx="3554411" cy="4108451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 sz="3800"/>
            </a:lvl1pPr>
            <a:lvl2pPr>
              <a:defRPr i="1"/>
            </a:lvl2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1C19-7526-424E-BFA6-F826B78A7CB0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686B6-A166-D84A-95C6-F9F4B2599B87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6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F53D-92EE-B146-A309-B3AE8F8662FA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80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1" y="1723877"/>
            <a:ext cx="7616824" cy="1368425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825" y="3429007"/>
            <a:ext cx="6109388" cy="276999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9" y="3429007"/>
            <a:ext cx="1510613" cy="27699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800">
                <a:solidFill>
                  <a:schemeClr val="tx1"/>
                </a:solidFill>
              </a:defRPr>
            </a:lvl1pPr>
          </a:lstStyle>
          <a:p>
            <a:fld id="{FED5E194-A313-3546-9321-A3CB328571C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615349" y="-157777"/>
            <a:ext cx="691602" cy="23982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2" y="5638329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8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it-IT" noProof="0"/>
              <a:t>Modifica gli stili del testo dello schema
Secondo livello
Terzo livello
Quarto livello
Quinto livello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B8018B4-E1FB-B74E-A39A-4200264D9A67}" type="datetime1">
              <a:rPr lang="en-GB" noProof="0" smtClean="0"/>
              <a:pPr/>
              <a:t>21/10/2018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5" r:id="rId3"/>
    <p:sldLayoutId id="2147483652" r:id="rId4"/>
    <p:sldLayoutId id="2147483657" r:id="rId5"/>
    <p:sldLayoutId id="2147483658" r:id="rId6"/>
    <p:sldLayoutId id="2147483654" r:id="rId7"/>
    <p:sldLayoutId id="2147483655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9" y="670121"/>
            <a:ext cx="8375651" cy="39498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2055703"/>
            <a:ext cx="10664825" cy="4110147"/>
          </a:xfrm>
          <a:prstGeom prst="rect">
            <a:avLst/>
          </a:prstGeom>
        </p:spPr>
        <p:txBody>
          <a:bodyPr vert="horz" wrap="square" lIns="0" tIns="0" rIns="18000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B8018B4-E1FB-B74E-A39A-4200264D9A67}" type="datetime1">
              <a:rPr lang="en-GB" noProof="0" smtClean="0"/>
              <a:pPr/>
              <a:t>21/10/2018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Presentation footer 10PT grey. Please add the relevant country to the footer.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4825" y="6264005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noProof="0" smtClean="0"/>
              <a:pPr/>
              <a:t>‹N›</a:t>
            </a:fld>
            <a:endParaRPr lang="en-GB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03225" y="688975"/>
            <a:ext cx="196850" cy="682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33" y="701166"/>
            <a:ext cx="1478493" cy="5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9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81" r:id="rId4"/>
    <p:sldLayoutId id="2147483682" r:id="rId5"/>
    <p:sldLayoutId id="2147483683" r:id="rId6"/>
    <p:sldLayoutId id="2147483685" r:id="rId7"/>
    <p:sldLayoutId id="214748368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>
          <a:tab pos="1057275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Lucida Grande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960" userDrawn="1">
          <p15:clr>
            <a:srgbClr val="F26B43"/>
          </p15:clr>
        </p15:guide>
        <p15:guide id="6" pos="1438" userDrawn="1">
          <p15:clr>
            <a:srgbClr val="F26B43"/>
          </p15:clr>
        </p15:guide>
        <p15:guide id="7" pos="2398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3360" userDrawn="1">
          <p15:clr>
            <a:srgbClr val="F26B43"/>
          </p15:clr>
        </p15:guide>
        <p15:guide id="10" pos="4320" userDrawn="1">
          <p15:clr>
            <a:srgbClr val="F26B43"/>
          </p15:clr>
        </p15:guide>
        <p15:guide id="11" pos="4798" userDrawn="1">
          <p15:clr>
            <a:srgbClr val="F26B43"/>
          </p15:clr>
        </p15:guide>
        <p15:guide id="12" pos="5278" userDrawn="1">
          <p15:clr>
            <a:srgbClr val="F26B43"/>
          </p15:clr>
        </p15:guide>
        <p15:guide id="13" pos="5756" userDrawn="1">
          <p15:clr>
            <a:srgbClr val="F26B43"/>
          </p15:clr>
        </p15:guide>
        <p15:guide id="14" pos="6236" userDrawn="1">
          <p15:clr>
            <a:srgbClr val="F26B43"/>
          </p15:clr>
        </p15:guide>
        <p15:guide id="15" pos="6718" userDrawn="1">
          <p15:clr>
            <a:srgbClr val="F26B43"/>
          </p15:clr>
        </p15:guide>
        <p15:guide id="16" pos="7197" userDrawn="1">
          <p15:clr>
            <a:srgbClr val="F26B43"/>
          </p15:clr>
        </p15:guide>
        <p15:guide id="17" orient="horz" pos="1728" userDrawn="1">
          <p15:clr>
            <a:srgbClr val="F26B43"/>
          </p15:clr>
        </p15:guide>
        <p15:guide id="18" orient="horz" pos="1296" userDrawn="1">
          <p15:clr>
            <a:srgbClr val="F26B43"/>
          </p15:clr>
        </p15:guide>
        <p15:guide id="19" orient="horz" pos="864" userDrawn="1">
          <p15:clr>
            <a:srgbClr val="F26B43"/>
          </p15:clr>
        </p15:guide>
        <p15:guide id="20" orient="horz" pos="434" userDrawn="1">
          <p15:clr>
            <a:srgbClr val="F26B43"/>
          </p15:clr>
        </p15:guide>
        <p15:guide id="21" orient="horz" pos="2590" userDrawn="1">
          <p15:clr>
            <a:srgbClr val="F26B43"/>
          </p15:clr>
        </p15:guide>
        <p15:guide id="22" orient="horz" pos="3022" userDrawn="1">
          <p15:clr>
            <a:srgbClr val="F26B43"/>
          </p15:clr>
        </p15:guide>
        <p15:guide id="23" orient="horz" pos="3454" userDrawn="1">
          <p15:clr>
            <a:srgbClr val="F26B43"/>
          </p15:clr>
        </p15:guide>
        <p15:guide id="24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Customer Discovery</a:t>
            </a:r>
            <a:br>
              <a:rPr lang="en-GB" dirty="0"/>
            </a:br>
            <a:r>
              <a:rPr lang="en-GB" dirty="0" err="1"/>
              <a:t>Startup</a:t>
            </a:r>
            <a:r>
              <a:rPr lang="en-GB" dirty="0"/>
              <a:t> Toolkit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Version 1.0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DA4C-A398-6A49-99BD-15C679B332A1}" type="datetime1">
              <a:rPr lang="en-GB" smtClean="0"/>
              <a:pPr/>
              <a:t>21/10/2018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31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2397"/>
            <a:ext cx="8375651" cy="394980"/>
          </a:xfrm>
        </p:spPr>
        <p:txBody>
          <a:bodyPr/>
          <a:lstStyle/>
          <a:p>
            <a:r>
              <a:rPr lang="en-GB" dirty="0"/>
              <a:t>Relevant questions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2211" y="3108152"/>
            <a:ext cx="5334000" cy="1112799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000" dirty="0" err="1">
                <a:latin typeface="+mj-lt"/>
              </a:rPr>
              <a:t>Prepare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relevant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questions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that</a:t>
            </a:r>
            <a:r>
              <a:rPr lang="it-IT" sz="2000" dirty="0">
                <a:latin typeface="+mj-lt"/>
              </a:rPr>
              <a:t> go deep </a:t>
            </a:r>
            <a:r>
              <a:rPr lang="it-IT" sz="2000" dirty="0" err="1">
                <a:latin typeface="+mj-lt"/>
              </a:rPr>
              <a:t>into</a:t>
            </a:r>
            <a:r>
              <a:rPr lang="it-IT" sz="2000" dirty="0">
                <a:latin typeface="+mj-lt"/>
              </a:rPr>
              <a:t> the </a:t>
            </a:r>
            <a:r>
              <a:rPr lang="it-IT" sz="2000" dirty="0" err="1">
                <a:latin typeface="+mj-lt"/>
              </a:rPr>
              <a:t>problem</a:t>
            </a:r>
            <a:r>
              <a:rPr lang="it-IT" sz="2000" dirty="0">
                <a:latin typeface="+mj-lt"/>
              </a:rPr>
              <a:t>, </a:t>
            </a:r>
            <a:r>
              <a:rPr lang="it-IT" sz="2000" dirty="0" err="1">
                <a:latin typeface="+mj-lt"/>
              </a:rPr>
              <a:t>without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talking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about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solutions</a:t>
            </a:r>
            <a:endParaRPr lang="it-IT" sz="2000" dirty="0">
              <a:latin typeface="+mj-lt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706DFCA-60E5-49BF-89DD-DBF9E9798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03" y="1926267"/>
            <a:ext cx="4919693" cy="34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7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2397"/>
            <a:ext cx="8375651" cy="394980"/>
          </a:xfrm>
        </p:spPr>
        <p:txBody>
          <a:bodyPr/>
          <a:lstStyle/>
          <a:p>
            <a:r>
              <a:rPr lang="en-GB" dirty="0"/>
              <a:t>Out of the building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34586" y="1907387"/>
            <a:ext cx="5334000" cy="3514331"/>
          </a:xfrm>
        </p:spPr>
        <p:txBody>
          <a:bodyPr/>
          <a:lstStyle/>
          <a:p>
            <a:pPr marL="582358" indent="-571500">
              <a:spcAft>
                <a:spcPts val="1692"/>
              </a:spcAft>
              <a:buFontTx/>
              <a:buChar char="-"/>
            </a:pPr>
            <a:r>
              <a:rPr lang="it-IT" sz="2000" dirty="0" err="1">
                <a:latin typeface="+mj-lt"/>
              </a:rPr>
              <a:t>Allow</a:t>
            </a:r>
            <a:r>
              <a:rPr lang="it-IT" sz="2000" dirty="0">
                <a:latin typeface="+mj-lt"/>
              </a:rPr>
              <a:t> casual, non </a:t>
            </a:r>
            <a:r>
              <a:rPr lang="it-IT" sz="2000" dirty="0" err="1">
                <a:latin typeface="+mj-lt"/>
              </a:rPr>
              <a:t>structured</a:t>
            </a:r>
            <a:r>
              <a:rPr lang="it-IT" sz="2000" dirty="0">
                <a:latin typeface="+mj-lt"/>
              </a:rPr>
              <a:t> conversation</a:t>
            </a:r>
          </a:p>
          <a:p>
            <a:pPr marL="582358" indent="-571500">
              <a:spcAft>
                <a:spcPts val="1692"/>
              </a:spcAft>
              <a:buFontTx/>
              <a:buChar char="-"/>
            </a:pPr>
            <a:r>
              <a:rPr lang="it-IT" sz="2000" dirty="0" err="1">
                <a:latin typeface="+mj-lt"/>
              </a:rPr>
              <a:t>Don’t</a:t>
            </a:r>
            <a:r>
              <a:rPr lang="it-IT" sz="2000" dirty="0">
                <a:latin typeface="+mj-lt"/>
              </a:rPr>
              <a:t> interrupt the </a:t>
            </a:r>
            <a:r>
              <a:rPr lang="it-IT" sz="2000" dirty="0" err="1">
                <a:latin typeface="+mj-lt"/>
              </a:rPr>
              <a:t>customer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flowing</a:t>
            </a:r>
            <a:r>
              <a:rPr lang="it-IT" sz="2000" dirty="0">
                <a:latin typeface="+mj-lt"/>
              </a:rPr>
              <a:t> story</a:t>
            </a:r>
          </a:p>
          <a:p>
            <a:pPr marL="582358" indent="-571500">
              <a:spcAft>
                <a:spcPts val="1692"/>
              </a:spcAft>
              <a:buFontTx/>
              <a:buChar char="-"/>
            </a:pPr>
            <a:r>
              <a:rPr lang="it-IT" sz="2000" dirty="0" err="1">
                <a:latin typeface="+mj-lt"/>
              </a:rPr>
              <a:t>Ask</a:t>
            </a:r>
            <a:r>
              <a:rPr lang="it-IT" sz="2000" dirty="0">
                <a:latin typeface="+mj-lt"/>
              </a:rPr>
              <a:t> for </a:t>
            </a:r>
            <a:r>
              <a:rPr lang="it-IT" sz="2000" dirty="0" err="1">
                <a:latin typeface="+mj-lt"/>
              </a:rPr>
              <a:t>referrals</a:t>
            </a:r>
            <a:endParaRPr lang="it-IT" sz="2000" dirty="0">
              <a:latin typeface="+mj-lt"/>
            </a:endParaRPr>
          </a:p>
          <a:p>
            <a:pPr marL="582358" indent="-571500">
              <a:spcAft>
                <a:spcPts val="1692"/>
              </a:spcAft>
              <a:buFontTx/>
              <a:buChar char="-"/>
            </a:pPr>
            <a:r>
              <a:rPr lang="it-IT" sz="2000" dirty="0">
                <a:latin typeface="+mj-lt"/>
              </a:rPr>
              <a:t>Search for </a:t>
            </a:r>
            <a:r>
              <a:rPr lang="it-IT" sz="2000" dirty="0" err="1">
                <a:latin typeface="+mj-lt"/>
              </a:rPr>
              <a:t>patterns</a:t>
            </a:r>
            <a:r>
              <a:rPr lang="it-IT" sz="2000" dirty="0">
                <a:latin typeface="+mj-lt"/>
              </a:rPr>
              <a:t> and insights</a:t>
            </a:r>
          </a:p>
          <a:p>
            <a:pPr marL="582358" indent="-571500">
              <a:spcAft>
                <a:spcPts val="1692"/>
              </a:spcAft>
              <a:buFontTx/>
              <a:buChar char="-"/>
            </a:pPr>
            <a:r>
              <a:rPr lang="it-IT" sz="2000" dirty="0" err="1">
                <a:latin typeface="+mj-lt"/>
              </a:rPr>
              <a:t>Never</a:t>
            </a:r>
            <a:r>
              <a:rPr lang="it-IT" sz="2000" dirty="0">
                <a:latin typeface="+mj-lt"/>
              </a:rPr>
              <a:t> talk </a:t>
            </a:r>
            <a:r>
              <a:rPr lang="it-IT" sz="2000" dirty="0" err="1">
                <a:latin typeface="+mj-lt"/>
              </a:rPr>
              <a:t>about</a:t>
            </a:r>
            <a:r>
              <a:rPr lang="it-IT" sz="2000" dirty="0">
                <a:latin typeface="+mj-lt"/>
              </a:rPr>
              <a:t> the </a:t>
            </a:r>
            <a:r>
              <a:rPr lang="it-IT" sz="2000" dirty="0" err="1">
                <a:latin typeface="+mj-lt"/>
              </a:rPr>
              <a:t>solution</a:t>
            </a:r>
            <a:r>
              <a:rPr lang="it-IT" sz="2000" dirty="0">
                <a:latin typeface="+mj-lt"/>
              </a:rPr>
              <a:t>!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3A1D3A4-9BBF-4146-92D6-60B03FAB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586" y="1830444"/>
            <a:ext cx="5358239" cy="366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4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2397"/>
            <a:ext cx="8375651" cy="394980"/>
          </a:xfrm>
        </p:spPr>
        <p:txBody>
          <a:bodyPr/>
          <a:lstStyle/>
          <a:p>
            <a:r>
              <a:rPr lang="it-IT" dirty="0"/>
              <a:t>The first rule of the Discovery Club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2211" y="3267641"/>
            <a:ext cx="5334000" cy="793823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en-US" sz="2400" i="1" spc="-411" dirty="0">
                <a:cs typeface="Arial"/>
              </a:rPr>
              <a:t>NEVER    </a:t>
            </a:r>
            <a:r>
              <a:rPr lang="en-US" sz="2400" i="1" spc="-28" dirty="0">
                <a:cs typeface="Arial"/>
              </a:rPr>
              <a:t>talk </a:t>
            </a:r>
            <a:r>
              <a:rPr lang="en-US" sz="2400" i="1" spc="-71" dirty="0">
                <a:cs typeface="Arial"/>
              </a:rPr>
              <a:t>about </a:t>
            </a:r>
            <a:r>
              <a:rPr lang="en-US" sz="2400" i="1" spc="-92" dirty="0">
                <a:cs typeface="Arial"/>
              </a:rPr>
              <a:t>your</a:t>
            </a:r>
            <a:r>
              <a:rPr lang="en-US" sz="2400" i="1" spc="-347" dirty="0">
                <a:cs typeface="Arial"/>
              </a:rPr>
              <a:t> </a:t>
            </a:r>
            <a:r>
              <a:rPr lang="en-US" sz="2400" i="1" spc="-213" dirty="0">
                <a:cs typeface="Arial"/>
              </a:rPr>
              <a:t>idea.</a:t>
            </a:r>
            <a:endParaRPr lang="en-US" sz="2400" dirty="0">
              <a:cs typeface="Arial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FD96C36-661A-41CF-BD83-FE90BF8C40D4}"/>
              </a:ext>
            </a:extLst>
          </p:cNvPr>
          <p:cNvSpPr/>
          <p:nvPr/>
        </p:nvSpPr>
        <p:spPr>
          <a:xfrm>
            <a:off x="5052841" y="1939726"/>
            <a:ext cx="6373984" cy="344965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95948"/>
            <a:endParaRPr sz="2551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92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2397"/>
            <a:ext cx="8375651" cy="394980"/>
          </a:xfrm>
        </p:spPr>
        <p:txBody>
          <a:bodyPr/>
          <a:lstStyle/>
          <a:p>
            <a:r>
              <a:rPr lang="it-IT" spc="-276" dirty="0"/>
              <a:t>Henry Ford </a:t>
            </a:r>
            <a:r>
              <a:rPr lang="it-IT" spc="-276" dirty="0" err="1"/>
              <a:t>tells</a:t>
            </a:r>
            <a:r>
              <a:rPr lang="it-IT" spc="-276" dirty="0"/>
              <a:t> </a:t>
            </a:r>
            <a:r>
              <a:rPr lang="it-IT" spc="-276" dirty="0" err="1"/>
              <a:t>us</a:t>
            </a:r>
            <a:r>
              <a:rPr lang="it-IT" spc="-276" dirty="0"/>
              <a:t> </a:t>
            </a:r>
            <a:r>
              <a:rPr lang="it-IT" spc="-276" dirty="0" err="1"/>
              <a:t>why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2CD0E9D-6F08-4B54-B58B-3E51E5E6FE49}"/>
              </a:ext>
            </a:extLst>
          </p:cNvPr>
          <p:cNvSpPr>
            <a:spLocks noChangeAspect="1"/>
          </p:cNvSpPr>
          <p:nvPr/>
        </p:nvSpPr>
        <p:spPr>
          <a:xfrm>
            <a:off x="2841887" y="1893865"/>
            <a:ext cx="6295763" cy="354137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95948"/>
            <a:endParaRPr sz="2551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86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2397"/>
            <a:ext cx="8375651" cy="394980"/>
          </a:xfrm>
        </p:spPr>
        <p:txBody>
          <a:bodyPr/>
          <a:lstStyle/>
          <a:p>
            <a:r>
              <a:rPr lang="en-GB" dirty="0"/>
              <a:t>Back to the building: Proto Personas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2233" y="1760037"/>
            <a:ext cx="5334000" cy="4110147"/>
          </a:xfrm>
        </p:spPr>
        <p:txBody>
          <a:bodyPr/>
          <a:lstStyle/>
          <a:p>
            <a:pPr marL="340554" marR="145794" indent="-322555" defTabSz="129594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99480" algn="l"/>
                <a:tab pos="500379" algn="l"/>
              </a:tabLst>
            </a:pPr>
            <a:r>
              <a:rPr lang="it-IT" sz="2400" spc="-106" dirty="0">
                <a:cs typeface="Arial"/>
              </a:rPr>
              <a:t>Proto-</a:t>
            </a:r>
            <a:r>
              <a:rPr lang="it-IT" sz="2400" spc="-106" dirty="0" err="1">
                <a:cs typeface="Arial"/>
              </a:rPr>
              <a:t>Personas</a:t>
            </a:r>
            <a:r>
              <a:rPr lang="it-IT" sz="2400" spc="-106" dirty="0">
                <a:cs typeface="Arial"/>
              </a:rPr>
              <a:t> are user </a:t>
            </a:r>
            <a:r>
              <a:rPr lang="it-IT" sz="2400" spc="-106" dirty="0" err="1">
                <a:cs typeface="Arial"/>
              </a:rPr>
              <a:t>archetypes</a:t>
            </a:r>
            <a:endParaRPr lang="it-IT" sz="2400" spc="-106" dirty="0">
              <a:cs typeface="Arial"/>
            </a:endParaRPr>
          </a:p>
          <a:p>
            <a:pPr marL="340554" marR="145794" indent="-322555" defTabSz="129594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99480" algn="l"/>
                <a:tab pos="500379" algn="l"/>
              </a:tabLst>
            </a:pPr>
            <a:r>
              <a:rPr lang="it-IT" sz="2400" spc="-106" dirty="0">
                <a:cs typeface="Arial"/>
              </a:rPr>
              <a:t>3-5 for </a:t>
            </a:r>
            <a:r>
              <a:rPr lang="it-IT" sz="2400" spc="-106" dirty="0" err="1">
                <a:cs typeface="Arial"/>
              </a:rPr>
              <a:t>each</a:t>
            </a:r>
            <a:r>
              <a:rPr lang="it-IT" sz="2400" spc="-106" dirty="0">
                <a:cs typeface="Arial"/>
              </a:rPr>
              <a:t> project</a:t>
            </a:r>
          </a:p>
          <a:p>
            <a:pPr marL="340554" marR="145794" indent="-322555" defTabSz="129594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99480" algn="l"/>
                <a:tab pos="500379" algn="l"/>
              </a:tabLst>
            </a:pPr>
            <a:r>
              <a:rPr lang="it-IT" sz="2400" spc="-106" dirty="0" err="1">
                <a:cs typeface="Arial"/>
              </a:rPr>
              <a:t>Characterized</a:t>
            </a:r>
            <a:r>
              <a:rPr lang="it-IT" sz="2400" spc="-106" dirty="0">
                <a:cs typeface="Arial"/>
              </a:rPr>
              <a:t> by needs, </a:t>
            </a:r>
            <a:r>
              <a:rPr lang="it-IT" sz="2400" spc="-106" dirty="0" err="1">
                <a:cs typeface="Arial"/>
              </a:rPr>
              <a:t>behaviours</a:t>
            </a:r>
            <a:r>
              <a:rPr lang="it-IT" sz="2400" spc="-106" dirty="0">
                <a:cs typeface="Arial"/>
              </a:rPr>
              <a:t>, </a:t>
            </a:r>
            <a:r>
              <a:rPr lang="it-IT" sz="2400" spc="-106" dirty="0" err="1">
                <a:cs typeface="Arial"/>
              </a:rPr>
              <a:t>habits</a:t>
            </a:r>
            <a:r>
              <a:rPr lang="it-IT" sz="2400" spc="-106" dirty="0">
                <a:cs typeface="Arial"/>
              </a:rPr>
              <a:t>, </a:t>
            </a:r>
            <a:r>
              <a:rPr lang="it-IT" sz="2400" spc="-106" dirty="0" err="1">
                <a:cs typeface="Arial"/>
              </a:rPr>
              <a:t>demographics</a:t>
            </a:r>
            <a:endParaRPr lang="it-IT" sz="2400" b="1" i="1" spc="-106" dirty="0">
              <a:cs typeface="Arial"/>
            </a:endParaRPr>
          </a:p>
          <a:p>
            <a:pPr marL="340554" marR="145794" indent="-322555" defTabSz="1295948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99480" algn="l"/>
                <a:tab pos="500379" algn="l"/>
              </a:tabLst>
            </a:pPr>
            <a:r>
              <a:rPr lang="it-IT" sz="2400" spc="-106" dirty="0" err="1">
                <a:cs typeface="Arial"/>
              </a:rPr>
              <a:t>Assemble</a:t>
            </a:r>
            <a:r>
              <a:rPr lang="it-IT" sz="2400" spc="-106" dirty="0">
                <a:cs typeface="Arial"/>
              </a:rPr>
              <a:t> </a:t>
            </a:r>
            <a:r>
              <a:rPr lang="it-IT" sz="2400" spc="-106" dirty="0" err="1">
                <a:cs typeface="Arial"/>
              </a:rPr>
              <a:t>what</a:t>
            </a:r>
            <a:r>
              <a:rPr lang="it-IT" sz="2400" spc="-106" dirty="0">
                <a:cs typeface="Arial"/>
              </a:rPr>
              <a:t> </a:t>
            </a:r>
            <a:r>
              <a:rPr lang="it-IT" sz="2400" spc="-106" dirty="0" err="1">
                <a:cs typeface="Arial"/>
              </a:rPr>
              <a:t>you</a:t>
            </a:r>
            <a:r>
              <a:rPr lang="it-IT" sz="2400" spc="-106" dirty="0">
                <a:cs typeface="Arial"/>
              </a:rPr>
              <a:t> </a:t>
            </a:r>
            <a:r>
              <a:rPr lang="it-IT" sz="2400" spc="-106" dirty="0" err="1">
                <a:cs typeface="Arial"/>
              </a:rPr>
              <a:t>learnt</a:t>
            </a:r>
            <a:r>
              <a:rPr lang="it-IT" sz="2400" spc="-106" dirty="0">
                <a:cs typeface="Arial"/>
              </a:rPr>
              <a:t> in the </a:t>
            </a:r>
            <a:r>
              <a:rPr lang="it-IT" sz="2400" spc="-106" dirty="0" err="1">
                <a:cs typeface="Arial"/>
              </a:rPr>
              <a:t>interviews</a:t>
            </a:r>
            <a:r>
              <a:rPr lang="it-IT" sz="2400" spc="-106" dirty="0">
                <a:cs typeface="Arial"/>
              </a:rPr>
              <a:t> in proto </a:t>
            </a:r>
            <a:r>
              <a:rPr lang="it-IT" sz="2400" spc="-106" dirty="0" err="1">
                <a:cs typeface="Arial"/>
              </a:rPr>
              <a:t>personas</a:t>
            </a:r>
            <a:endParaRPr lang="it-IT" sz="2400" spc="-106" dirty="0">
              <a:cs typeface="Arial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E92495D-5352-432C-91BF-53D1C9F16D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6121" y="1852741"/>
            <a:ext cx="6233986" cy="36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2397"/>
            <a:ext cx="8375651" cy="394980"/>
          </a:xfrm>
        </p:spPr>
        <p:txBody>
          <a:bodyPr/>
          <a:lstStyle/>
          <a:p>
            <a:r>
              <a:rPr lang="en-GB" dirty="0"/>
              <a:t>Understanding Proto-Personas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2310710"/>
            <a:ext cx="5334000" cy="2707683"/>
          </a:xfrm>
        </p:spPr>
        <p:txBody>
          <a:bodyPr/>
          <a:lstStyle/>
          <a:p>
            <a:pPr marL="360899" marR="145794" indent="-342900" defTabSz="1295948">
              <a:lnSpc>
                <a:spcPct val="150000"/>
              </a:lnSpc>
              <a:buFontTx/>
              <a:buChar char="-"/>
              <a:tabLst>
                <a:tab pos="499480" algn="l"/>
                <a:tab pos="500379" algn="l"/>
              </a:tabLst>
            </a:pPr>
            <a:r>
              <a:rPr lang="it-IT" sz="2000" spc="-106" dirty="0">
                <a:cs typeface="Arial"/>
              </a:rPr>
              <a:t>Understanding </a:t>
            </a:r>
            <a:r>
              <a:rPr lang="it-IT" sz="2000" spc="-106" dirty="0" err="1">
                <a:cs typeface="Arial"/>
              </a:rPr>
              <a:t>personas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allows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us</a:t>
            </a:r>
            <a:r>
              <a:rPr lang="it-IT" sz="2000" spc="-106" dirty="0">
                <a:cs typeface="Arial"/>
              </a:rPr>
              <a:t> to </a:t>
            </a:r>
            <a:r>
              <a:rPr lang="it-IT" sz="2000" spc="-106" dirty="0" err="1">
                <a:cs typeface="Arial"/>
              </a:rPr>
              <a:t>understand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how</a:t>
            </a:r>
            <a:r>
              <a:rPr lang="it-IT" sz="2000" spc="-106" dirty="0">
                <a:cs typeface="Arial"/>
              </a:rPr>
              <a:t>, </a:t>
            </a:r>
            <a:r>
              <a:rPr lang="it-IT" sz="2000" spc="-106" dirty="0" err="1">
                <a:cs typeface="Arial"/>
              </a:rPr>
              <a:t>when</a:t>
            </a:r>
            <a:r>
              <a:rPr lang="it-IT" sz="2000" spc="-106" dirty="0">
                <a:cs typeface="Arial"/>
              </a:rPr>
              <a:t> and </a:t>
            </a:r>
            <a:r>
              <a:rPr lang="it-IT" sz="2000" spc="-106" dirty="0" err="1">
                <a:cs typeface="Arial"/>
              </a:rPr>
              <a:t>what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we</a:t>
            </a:r>
            <a:r>
              <a:rPr lang="it-IT" sz="2000" spc="-106" dirty="0">
                <a:cs typeface="Arial"/>
              </a:rPr>
              <a:t> can </a:t>
            </a:r>
            <a:r>
              <a:rPr lang="it-IT" sz="2000" spc="-106" dirty="0" err="1">
                <a:cs typeface="Arial"/>
              </a:rPr>
              <a:t>ask</a:t>
            </a:r>
            <a:r>
              <a:rPr lang="it-IT" sz="2000" spc="-106" dirty="0">
                <a:cs typeface="Arial"/>
              </a:rPr>
              <a:t> the </a:t>
            </a:r>
            <a:r>
              <a:rPr lang="it-IT" sz="2000" spc="-106" dirty="0" err="1">
                <a:cs typeface="Arial"/>
              </a:rPr>
              <a:t>customers</a:t>
            </a:r>
            <a:endParaRPr lang="it-IT" sz="2000" spc="-106" dirty="0">
              <a:cs typeface="Arial"/>
            </a:endParaRPr>
          </a:p>
          <a:p>
            <a:pPr marL="360899" marR="145794" indent="-342900" defTabSz="1295948">
              <a:lnSpc>
                <a:spcPct val="150000"/>
              </a:lnSpc>
              <a:buFontTx/>
              <a:buChar char="-"/>
              <a:tabLst>
                <a:tab pos="499480" algn="l"/>
                <a:tab pos="500379" algn="l"/>
              </a:tabLst>
            </a:pPr>
            <a:r>
              <a:rPr lang="it-IT" sz="2000" spc="-106" dirty="0">
                <a:cs typeface="Arial"/>
              </a:rPr>
              <a:t>Use the proto </a:t>
            </a:r>
            <a:r>
              <a:rPr lang="it-IT" sz="2000" spc="-106" dirty="0" err="1">
                <a:cs typeface="Arial"/>
              </a:rPr>
              <a:t>personas</a:t>
            </a:r>
            <a:r>
              <a:rPr lang="it-IT" sz="2000" spc="-106" dirty="0">
                <a:cs typeface="Arial"/>
              </a:rPr>
              <a:t> canvas to </a:t>
            </a:r>
            <a:r>
              <a:rPr lang="it-IT" sz="2000" spc="-106" dirty="0" err="1">
                <a:cs typeface="Arial"/>
              </a:rPr>
              <a:t>define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your</a:t>
            </a:r>
            <a:r>
              <a:rPr lang="it-IT" sz="2000" spc="-106" dirty="0">
                <a:cs typeface="Arial"/>
              </a:rPr>
              <a:t> </a:t>
            </a:r>
            <a:r>
              <a:rPr lang="it-IT" sz="2000" spc="-106" dirty="0" err="1">
                <a:cs typeface="Arial"/>
              </a:rPr>
              <a:t>personas</a:t>
            </a:r>
            <a:endParaRPr lang="it-IT" sz="2000" spc="-106" dirty="0">
              <a:cs typeface="Arial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D134CF9-5C41-4472-B7FB-C836A4D40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24" y="1473561"/>
            <a:ext cx="5316903" cy="43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8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2397"/>
            <a:ext cx="8375651" cy="394980"/>
          </a:xfrm>
        </p:spPr>
        <p:txBody>
          <a:bodyPr/>
          <a:lstStyle/>
          <a:p>
            <a:r>
              <a:rPr lang="it-IT" dirty="0" err="1"/>
              <a:t>Tips</a:t>
            </a:r>
            <a:r>
              <a:rPr lang="it-IT" dirty="0"/>
              <a:t> &amp; Tricks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2055703"/>
            <a:ext cx="5334000" cy="3515757"/>
          </a:xfrm>
        </p:spPr>
        <p:txBody>
          <a:bodyPr/>
          <a:lstStyle/>
          <a:p>
            <a:pPr marL="352392" marR="102860" indent="-339693">
              <a:lnSpc>
                <a:spcPts val="3599"/>
              </a:lnSpc>
              <a:spcBef>
                <a:spcPts val="1800"/>
              </a:spcBef>
              <a:buChar char="-"/>
              <a:tabLst>
                <a:tab pos="352392" algn="l"/>
                <a:tab pos="353027" algn="l"/>
              </a:tabLst>
            </a:pPr>
            <a:r>
              <a:rPr lang="en-US" sz="2000" i="1" spc="-75" dirty="0">
                <a:cs typeface="Arial"/>
              </a:rPr>
              <a:t>Write down the most significant insights just after the interview</a:t>
            </a:r>
            <a:endParaRPr lang="en-US" sz="2000" dirty="0">
              <a:cs typeface="Arial"/>
            </a:endParaRPr>
          </a:p>
          <a:p>
            <a:pPr marL="352392" indent="-339693">
              <a:spcBef>
                <a:spcPts val="1800"/>
              </a:spcBef>
              <a:buChar char="-"/>
              <a:tabLst>
                <a:tab pos="352392" algn="l"/>
                <a:tab pos="353027" algn="l"/>
              </a:tabLst>
            </a:pPr>
            <a:r>
              <a:rPr lang="en-US" sz="2000" i="1" spc="5" dirty="0">
                <a:cs typeface="Arial"/>
              </a:rPr>
              <a:t>Put your leads at ease</a:t>
            </a:r>
            <a:endParaRPr lang="en-US" sz="2000" dirty="0">
              <a:cs typeface="Arial"/>
            </a:endParaRPr>
          </a:p>
          <a:p>
            <a:pPr marL="352392" marR="5080" indent="-339693">
              <a:lnSpc>
                <a:spcPts val="3599"/>
              </a:lnSpc>
              <a:spcBef>
                <a:spcPts val="1800"/>
              </a:spcBef>
              <a:buChar char="-"/>
              <a:tabLst>
                <a:tab pos="352392" algn="l"/>
                <a:tab pos="353027" algn="l"/>
              </a:tabLst>
            </a:pPr>
            <a:r>
              <a:rPr lang="en-US" sz="2000" i="1" spc="-130" dirty="0">
                <a:cs typeface="Arial"/>
              </a:rPr>
              <a:t>Talk only to people in your target</a:t>
            </a:r>
          </a:p>
          <a:p>
            <a:pPr marL="352392" marR="5080" indent="-339693">
              <a:lnSpc>
                <a:spcPts val="3599"/>
              </a:lnSpc>
              <a:spcBef>
                <a:spcPts val="1800"/>
              </a:spcBef>
              <a:buChar char="-"/>
              <a:tabLst>
                <a:tab pos="352392" algn="l"/>
                <a:tab pos="353027" algn="l"/>
              </a:tabLst>
            </a:pPr>
            <a:r>
              <a:rPr lang="en-US" sz="2000" i="1" spc="-130" dirty="0">
                <a:cs typeface="Arial"/>
              </a:rPr>
              <a:t>Do 15-20 interviews</a:t>
            </a:r>
            <a:endParaRPr lang="en-US" sz="2000" dirty="0">
              <a:cs typeface="Arial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3BF57EA-9B67-48FC-B2A6-8D81CE447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49" y="1956661"/>
            <a:ext cx="5123676" cy="34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32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496" y="1363678"/>
            <a:ext cx="6862831" cy="2054225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AC8D-5AA8-474F-A1B5-B415332B36EF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58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2397"/>
            <a:ext cx="8375651" cy="394980"/>
          </a:xfrm>
        </p:spPr>
        <p:txBody>
          <a:bodyPr/>
          <a:lstStyle/>
          <a:p>
            <a:r>
              <a:rPr lang="en-GB" dirty="0"/>
              <a:t>What is customer discovery?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2246742"/>
            <a:ext cx="5334000" cy="2915303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000" dirty="0" err="1">
                <a:latin typeface="+mj-lt"/>
              </a:rPr>
              <a:t>Is</a:t>
            </a:r>
            <a:r>
              <a:rPr lang="it-IT" sz="2000" dirty="0">
                <a:latin typeface="+mj-lt"/>
              </a:rPr>
              <a:t> the </a:t>
            </a:r>
            <a:r>
              <a:rPr lang="it-IT" sz="2000" dirty="0" err="1">
                <a:latin typeface="+mj-lt"/>
              </a:rPr>
              <a:t>process</a:t>
            </a:r>
            <a:r>
              <a:rPr lang="it-IT" sz="2000" dirty="0">
                <a:latin typeface="+mj-lt"/>
              </a:rPr>
              <a:t> of </a:t>
            </a:r>
            <a:r>
              <a:rPr lang="it-IT" sz="2000" dirty="0" err="1">
                <a:latin typeface="+mj-lt"/>
              </a:rPr>
              <a:t>developing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assumptions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related</a:t>
            </a:r>
            <a:r>
              <a:rPr lang="it-IT" sz="2000" dirty="0">
                <a:latin typeface="+mj-lt"/>
              </a:rPr>
              <a:t> to the </a:t>
            </a:r>
            <a:r>
              <a:rPr lang="it-IT" sz="2000" dirty="0" err="1">
                <a:latin typeface="+mj-lt"/>
              </a:rPr>
              <a:t>questions</a:t>
            </a:r>
            <a:r>
              <a:rPr lang="it-IT" sz="2000" dirty="0">
                <a:latin typeface="+mj-lt"/>
              </a:rPr>
              <a:t>:</a:t>
            </a:r>
          </a:p>
          <a:p>
            <a:pPr marL="10858">
              <a:spcAft>
                <a:spcPts val="1692"/>
              </a:spcAft>
            </a:pPr>
            <a:r>
              <a:rPr lang="it-IT" sz="2000" dirty="0">
                <a:latin typeface="+mj-lt"/>
              </a:rPr>
              <a:t>- </a:t>
            </a:r>
            <a:r>
              <a:rPr lang="it-IT" sz="2000" dirty="0" err="1">
                <a:latin typeface="+mj-lt"/>
              </a:rPr>
              <a:t>Who</a:t>
            </a:r>
            <a:r>
              <a:rPr lang="it-IT" sz="2000" dirty="0">
                <a:latin typeface="+mj-lt"/>
              </a:rPr>
              <a:t> are </a:t>
            </a:r>
            <a:r>
              <a:rPr lang="it-IT" sz="2000" dirty="0" err="1">
                <a:latin typeface="+mj-lt"/>
              </a:rPr>
              <a:t>your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customers</a:t>
            </a:r>
            <a:r>
              <a:rPr lang="it-IT" sz="2000" dirty="0">
                <a:latin typeface="+mj-lt"/>
              </a:rPr>
              <a:t>? </a:t>
            </a:r>
            <a:br>
              <a:rPr lang="it-IT" sz="2000" dirty="0">
                <a:latin typeface="+mj-lt"/>
              </a:rPr>
            </a:br>
            <a:r>
              <a:rPr lang="it-IT" sz="2000" dirty="0">
                <a:latin typeface="+mj-lt"/>
              </a:rPr>
              <a:t>- </a:t>
            </a:r>
            <a:r>
              <a:rPr lang="it-IT" sz="2000" dirty="0" err="1">
                <a:latin typeface="+mj-lt"/>
              </a:rPr>
              <a:t>What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problem</a:t>
            </a:r>
            <a:r>
              <a:rPr lang="it-IT" sz="2000" dirty="0">
                <a:latin typeface="+mj-lt"/>
              </a:rPr>
              <a:t>(s) do </a:t>
            </a:r>
            <a:r>
              <a:rPr lang="it-IT" sz="2000" dirty="0" err="1">
                <a:latin typeface="+mj-lt"/>
              </a:rPr>
              <a:t>your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customers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have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that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you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will</a:t>
            </a:r>
            <a:r>
              <a:rPr lang="it-IT" sz="2000" dirty="0">
                <a:latin typeface="+mj-lt"/>
              </a:rPr>
              <a:t> solve? </a:t>
            </a:r>
            <a:br>
              <a:rPr lang="it-IT" sz="2000" dirty="0">
                <a:latin typeface="+mj-lt"/>
              </a:rPr>
            </a:br>
            <a:r>
              <a:rPr lang="it-IT" sz="2000" dirty="0">
                <a:latin typeface="+mj-lt"/>
              </a:rPr>
              <a:t>- How </a:t>
            </a:r>
            <a:r>
              <a:rPr lang="it-IT" sz="2000" dirty="0" err="1">
                <a:latin typeface="+mj-lt"/>
              </a:rPr>
              <a:t>will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you</a:t>
            </a:r>
            <a:r>
              <a:rPr lang="it-IT" sz="2000" dirty="0">
                <a:latin typeface="+mj-lt"/>
              </a:rPr>
              <a:t> solve </a:t>
            </a:r>
            <a:r>
              <a:rPr lang="it-IT" sz="2000" dirty="0" err="1">
                <a:latin typeface="+mj-lt"/>
              </a:rPr>
              <a:t>their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problem</a:t>
            </a:r>
            <a:r>
              <a:rPr lang="it-IT" sz="2000" dirty="0">
                <a:latin typeface="+mj-lt"/>
              </a:rPr>
              <a:t>(s)? </a:t>
            </a:r>
            <a:br>
              <a:rPr lang="it-IT" sz="2000" dirty="0">
                <a:latin typeface="+mj-lt"/>
              </a:rPr>
            </a:br>
            <a:r>
              <a:rPr lang="it-IT" sz="2000" dirty="0">
                <a:latin typeface="+mj-lt"/>
              </a:rPr>
              <a:t>-How </a:t>
            </a:r>
            <a:r>
              <a:rPr lang="it-IT" sz="2000" dirty="0" err="1">
                <a:latin typeface="+mj-lt"/>
              </a:rPr>
              <a:t>will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your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customers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adopt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your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solution</a:t>
            </a:r>
            <a:r>
              <a:rPr lang="it-IT" sz="2000" dirty="0">
                <a:latin typeface="+mj-lt"/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32948D7-F724-4E7B-B175-498D41758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24" y="1740503"/>
            <a:ext cx="5245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2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2397"/>
            <a:ext cx="8375651" cy="394980"/>
          </a:xfrm>
        </p:spPr>
        <p:txBody>
          <a:bodyPr/>
          <a:lstStyle/>
          <a:p>
            <a:r>
              <a:rPr lang="it-IT" dirty="0">
                <a:cs typeface="Palanquin" panose="020B0004020203020204" pitchFamily="34" charset="0"/>
              </a:rPr>
              <a:t>The </a:t>
            </a:r>
            <a:r>
              <a:rPr lang="it-IT" dirty="0" err="1">
                <a:cs typeface="Palanquin" panose="020B0004020203020204" pitchFamily="34" charset="0"/>
              </a:rPr>
              <a:t>customer</a:t>
            </a:r>
            <a:r>
              <a:rPr lang="it-IT" dirty="0">
                <a:cs typeface="Palanquin" panose="020B0004020203020204" pitchFamily="34" charset="0"/>
              </a:rPr>
              <a:t> </a:t>
            </a:r>
            <a:r>
              <a:rPr lang="it-IT" dirty="0" err="1">
                <a:cs typeface="Palanquin" panose="020B0004020203020204" pitchFamily="34" charset="0"/>
              </a:rPr>
              <a:t>analysis</a:t>
            </a:r>
            <a:r>
              <a:rPr lang="it-IT" dirty="0">
                <a:cs typeface="Palanquin" panose="020B0004020203020204" pitchFamily="34" charset="0"/>
              </a:rPr>
              <a:t> journey</a:t>
            </a:r>
            <a:br>
              <a:rPr lang="it-IT" dirty="0">
                <a:solidFill>
                  <a:srgbClr val="25C1FB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</a:b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F07C25A-C6C3-4836-8B33-84F8BDEAD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486503"/>
            <a:ext cx="97663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2397"/>
            <a:ext cx="8375651" cy="394980"/>
          </a:xfrm>
        </p:spPr>
        <p:txBody>
          <a:bodyPr/>
          <a:lstStyle/>
          <a:p>
            <a:r>
              <a:rPr lang="it-IT" dirty="0">
                <a:cs typeface="Palanquin" panose="020B0004020203020204" pitchFamily="34" charset="0"/>
              </a:rPr>
              <a:t>Discovery and </a:t>
            </a:r>
            <a:r>
              <a:rPr lang="it-IT" dirty="0" err="1">
                <a:cs typeface="Palanquin" panose="020B0004020203020204" pitchFamily="34" charset="0"/>
              </a:rPr>
              <a:t>development</a:t>
            </a:r>
            <a:r>
              <a:rPr lang="it-IT" dirty="0">
                <a:cs typeface="Palanquin" panose="020B0004020203020204" pitchFamily="34" charset="0"/>
              </a:rPr>
              <a:t>...</a:t>
            </a:r>
            <a:br>
              <a:rPr lang="it-IT" dirty="0">
                <a:solidFill>
                  <a:srgbClr val="25C1FB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2211" y="2807311"/>
            <a:ext cx="5334000" cy="1766987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000" dirty="0" err="1">
                <a:latin typeface="+mj-lt"/>
              </a:rPr>
              <a:t>Customer</a:t>
            </a:r>
            <a:r>
              <a:rPr lang="it-IT" sz="2000" dirty="0">
                <a:latin typeface="+mj-lt"/>
              </a:rPr>
              <a:t> Discovery </a:t>
            </a:r>
            <a:r>
              <a:rPr lang="it-IT" sz="2000" dirty="0" err="1">
                <a:latin typeface="+mj-lt"/>
              </a:rPr>
              <a:t>is</a:t>
            </a:r>
            <a:r>
              <a:rPr lang="it-IT" sz="2000" dirty="0">
                <a:latin typeface="+mj-lt"/>
              </a:rPr>
              <a:t> the first step of a </a:t>
            </a:r>
            <a:br>
              <a:rPr lang="it-IT" sz="2000" dirty="0">
                <a:latin typeface="+mj-lt"/>
              </a:rPr>
            </a:br>
            <a:r>
              <a:rPr lang="it-IT" sz="2000" dirty="0">
                <a:latin typeface="+mj-lt"/>
              </a:rPr>
              <a:t>4-stage journey, </a:t>
            </a:r>
            <a:r>
              <a:rPr lang="it-IT" sz="2000" dirty="0" err="1">
                <a:latin typeface="+mj-lt"/>
              </a:rPr>
              <a:t>that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begins</a:t>
            </a:r>
            <a:r>
              <a:rPr lang="it-IT" sz="2000" dirty="0">
                <a:latin typeface="+mj-lt"/>
              </a:rPr>
              <a:t> with the understanding of the </a:t>
            </a:r>
            <a:r>
              <a:rPr lang="it-IT" sz="2000" dirty="0" err="1">
                <a:latin typeface="+mj-lt"/>
              </a:rPr>
              <a:t>customer</a:t>
            </a:r>
            <a:r>
              <a:rPr lang="it-IT" sz="2000" dirty="0">
                <a:latin typeface="+mj-lt"/>
              </a:rPr>
              <a:t> (Discovery) and the </a:t>
            </a:r>
            <a:r>
              <a:rPr lang="it-IT" sz="2000" dirty="0" err="1">
                <a:latin typeface="+mj-lt"/>
              </a:rPr>
              <a:t>validation</a:t>
            </a:r>
            <a:r>
              <a:rPr lang="it-IT" sz="2000" dirty="0">
                <a:latin typeface="+mj-lt"/>
              </a:rPr>
              <a:t> of a sales model (</a:t>
            </a:r>
            <a:r>
              <a:rPr lang="it-IT" sz="2000" dirty="0" err="1">
                <a:latin typeface="+mj-lt"/>
              </a:rPr>
              <a:t>Validation</a:t>
            </a:r>
            <a:r>
              <a:rPr lang="it-IT" sz="2000" dirty="0">
                <a:latin typeface="+mj-lt"/>
              </a:rPr>
              <a:t>)…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5F32807-DA62-4DC0-9CE6-26A9A144E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25" y="1538155"/>
            <a:ext cx="48514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4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2397"/>
            <a:ext cx="8375651" cy="394980"/>
          </a:xfrm>
        </p:spPr>
        <p:txBody>
          <a:bodyPr/>
          <a:lstStyle/>
          <a:p>
            <a:r>
              <a:rPr lang="it-IT" dirty="0">
                <a:cs typeface="Palanquin" panose="020B0004020203020204" pitchFamily="34" charset="0"/>
              </a:rPr>
              <a:t>...creation and building</a:t>
            </a:r>
            <a:br>
              <a:rPr lang="it-IT" dirty="0">
                <a:solidFill>
                  <a:srgbClr val="25C1FB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3211820"/>
            <a:ext cx="5334000" cy="1373297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000" dirty="0">
                <a:latin typeface="+mj-lt"/>
              </a:rPr>
              <a:t>…and </a:t>
            </a:r>
            <a:r>
              <a:rPr lang="it-IT" sz="2000" dirty="0" err="1">
                <a:latin typeface="+mj-lt"/>
              </a:rPr>
              <a:t>ends</a:t>
            </a:r>
            <a:r>
              <a:rPr lang="it-IT" sz="2000" dirty="0">
                <a:latin typeface="+mj-lt"/>
              </a:rPr>
              <a:t> with the growth of the </a:t>
            </a:r>
            <a:r>
              <a:rPr lang="it-IT" sz="2000" dirty="0" err="1">
                <a:latin typeface="+mj-lt"/>
              </a:rPr>
              <a:t>customer</a:t>
            </a:r>
            <a:r>
              <a:rPr lang="it-IT" sz="2000" dirty="0">
                <a:latin typeface="+mj-lt"/>
              </a:rPr>
              <a:t> base (Creation) and the transition from a startup to a </a:t>
            </a:r>
            <a:r>
              <a:rPr lang="it-IT" sz="2000" dirty="0" err="1">
                <a:latin typeface="+mj-lt"/>
              </a:rPr>
              <a:t>fully-fledged</a:t>
            </a:r>
            <a:r>
              <a:rPr lang="it-IT" sz="2000" dirty="0">
                <a:latin typeface="+mj-lt"/>
              </a:rPr>
              <a:t> business (Building).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F0967A-AFE4-4A30-A927-9A0F0D8FC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525" y="1369398"/>
            <a:ext cx="46863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2397"/>
            <a:ext cx="8375651" cy="394980"/>
          </a:xfrm>
        </p:spPr>
        <p:txBody>
          <a:bodyPr/>
          <a:lstStyle/>
          <a:p>
            <a:r>
              <a:rPr lang="en-GB" dirty="0"/>
              <a:t>Why doing it?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2533994"/>
            <a:ext cx="5334000" cy="2261116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000" dirty="0">
                <a:latin typeface="+mj-lt"/>
              </a:rPr>
              <a:t>- Investors look for </a:t>
            </a:r>
            <a:r>
              <a:rPr lang="it-IT" sz="2000" dirty="0" err="1">
                <a:latin typeface="+mj-lt"/>
              </a:rPr>
              <a:t>it</a:t>
            </a:r>
            <a:endParaRPr lang="it-IT" sz="2000" dirty="0">
              <a:latin typeface="+mj-lt"/>
            </a:endParaRPr>
          </a:p>
          <a:p>
            <a:pPr marL="10858">
              <a:spcAft>
                <a:spcPts val="1692"/>
              </a:spcAft>
            </a:pPr>
            <a:r>
              <a:rPr lang="it-IT" sz="2000" dirty="0">
                <a:latin typeface="+mj-lt"/>
              </a:rPr>
              <a:t>- The </a:t>
            </a:r>
            <a:r>
              <a:rPr lang="it-IT" sz="2000" dirty="0" err="1">
                <a:latin typeface="+mj-lt"/>
              </a:rPr>
              <a:t>competition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is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doing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it</a:t>
            </a:r>
            <a:endParaRPr lang="it-IT" sz="2000" dirty="0">
              <a:latin typeface="+mj-lt"/>
            </a:endParaRPr>
          </a:p>
          <a:p>
            <a:pPr marL="10858">
              <a:spcAft>
                <a:spcPts val="1692"/>
              </a:spcAft>
            </a:pPr>
            <a:r>
              <a:rPr lang="it-IT" sz="2000" dirty="0">
                <a:latin typeface="+mj-lt"/>
              </a:rPr>
              <a:t>- </a:t>
            </a:r>
            <a:r>
              <a:rPr lang="it-IT" sz="2000" dirty="0" err="1">
                <a:latin typeface="+mj-lt"/>
              </a:rPr>
              <a:t>Initial</a:t>
            </a:r>
            <a:r>
              <a:rPr lang="it-IT" sz="2000" dirty="0">
                <a:latin typeface="+mj-lt"/>
              </a:rPr>
              <a:t> market </a:t>
            </a:r>
            <a:r>
              <a:rPr lang="it-IT" sz="2000" dirty="0" err="1">
                <a:latin typeface="+mj-lt"/>
              </a:rPr>
              <a:t>assumptions</a:t>
            </a:r>
            <a:r>
              <a:rPr lang="it-IT" sz="2000" dirty="0">
                <a:latin typeface="+mj-lt"/>
              </a:rPr>
              <a:t> are </a:t>
            </a:r>
            <a:r>
              <a:rPr lang="it-IT" sz="2000" dirty="0" err="1">
                <a:latin typeface="+mj-lt"/>
              </a:rPr>
              <a:t>likely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incorrect</a:t>
            </a:r>
            <a:endParaRPr lang="it-IT" sz="2000" dirty="0">
              <a:latin typeface="+mj-lt"/>
            </a:endParaRP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2DF213E-18FF-419C-B646-84970EB98D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902" y="1420091"/>
            <a:ext cx="4488923" cy="448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2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2397"/>
            <a:ext cx="8375651" cy="394980"/>
          </a:xfrm>
        </p:spPr>
        <p:txBody>
          <a:bodyPr/>
          <a:lstStyle/>
          <a:p>
            <a:r>
              <a:rPr lang="en-GB" dirty="0"/>
              <a:t>Customer Discovery goals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2153738"/>
            <a:ext cx="5334000" cy="3021629"/>
          </a:xfrm>
        </p:spPr>
        <p:txBody>
          <a:bodyPr/>
          <a:lstStyle/>
          <a:p>
            <a:pPr marL="647974" indent="-647974" defTabSz="1295948">
              <a:spcAft>
                <a:spcPts val="4251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cs typeface="Palanquin" panose="020B0004020203020204" pitchFamily="34" charset="0"/>
              </a:rPr>
              <a:t>Checking </a:t>
            </a:r>
            <a:r>
              <a:rPr lang="it-IT" sz="2000" dirty="0" err="1">
                <a:cs typeface="Palanquin" panose="020B0004020203020204" pitchFamily="34" charset="0"/>
              </a:rPr>
              <a:t>if</a:t>
            </a:r>
            <a:r>
              <a:rPr lang="it-IT" sz="2000" dirty="0">
                <a:cs typeface="Palanquin" panose="020B0004020203020204" pitchFamily="34" charset="0"/>
              </a:rPr>
              <a:t> a </a:t>
            </a:r>
            <a:r>
              <a:rPr lang="it-IT" sz="2000" dirty="0" err="1">
                <a:cs typeface="Palanquin" panose="020B0004020203020204" pitchFamily="34" charset="0"/>
              </a:rPr>
              <a:t>problem</a:t>
            </a:r>
            <a:r>
              <a:rPr lang="it-IT" sz="2000" dirty="0">
                <a:cs typeface="Palanquin" panose="020B0004020203020204" pitchFamily="34" charset="0"/>
              </a:rPr>
              <a:t> </a:t>
            </a:r>
            <a:r>
              <a:rPr lang="it-IT" sz="2000" dirty="0" err="1">
                <a:cs typeface="Palanquin" panose="020B0004020203020204" pitchFamily="34" charset="0"/>
              </a:rPr>
              <a:t>exists</a:t>
            </a:r>
            <a:r>
              <a:rPr lang="it-IT" sz="2000" dirty="0">
                <a:cs typeface="Palanquin" panose="020B0004020203020204" pitchFamily="34" charset="0"/>
              </a:rPr>
              <a:t> for a </a:t>
            </a:r>
            <a:r>
              <a:rPr lang="it-IT" sz="2000" dirty="0" err="1">
                <a:cs typeface="Palanquin" panose="020B0004020203020204" pitchFamily="34" charset="0"/>
              </a:rPr>
              <a:t>given</a:t>
            </a:r>
            <a:r>
              <a:rPr lang="it-IT" sz="2000" dirty="0">
                <a:cs typeface="Palanquin" panose="020B0004020203020204" pitchFamily="34" charset="0"/>
              </a:rPr>
              <a:t> target</a:t>
            </a:r>
          </a:p>
          <a:p>
            <a:pPr marL="647974" indent="-647974" defTabSz="1295948">
              <a:spcAft>
                <a:spcPts val="4251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cs typeface="Palanquin" panose="020B0004020203020204" pitchFamily="34" charset="0"/>
              </a:rPr>
              <a:t>Learning </a:t>
            </a:r>
            <a:r>
              <a:rPr lang="it-IT" sz="2000" dirty="0" err="1">
                <a:cs typeface="Palanquin" panose="020B0004020203020204" pitchFamily="34" charset="0"/>
              </a:rPr>
              <a:t>how</a:t>
            </a:r>
            <a:r>
              <a:rPr lang="it-IT" sz="2000" dirty="0">
                <a:cs typeface="Palanquin" panose="020B0004020203020204" pitchFamily="34" charset="0"/>
              </a:rPr>
              <a:t> the </a:t>
            </a:r>
            <a:r>
              <a:rPr lang="it-IT" sz="2000" dirty="0" err="1">
                <a:cs typeface="Palanquin" panose="020B0004020203020204" pitchFamily="34" charset="0"/>
              </a:rPr>
              <a:t>customer</a:t>
            </a:r>
            <a:r>
              <a:rPr lang="it-IT" sz="2000" dirty="0">
                <a:cs typeface="Palanquin" panose="020B0004020203020204" pitchFamily="34" charset="0"/>
              </a:rPr>
              <a:t> </a:t>
            </a:r>
            <a:r>
              <a:rPr lang="it-IT" sz="2000" dirty="0" err="1">
                <a:cs typeface="Palanquin" panose="020B0004020203020204" pitchFamily="34" charset="0"/>
              </a:rPr>
              <a:t>thinks</a:t>
            </a:r>
            <a:endParaRPr lang="it-IT" sz="2000" dirty="0">
              <a:cs typeface="Palanquin" panose="020B0004020203020204" pitchFamily="34" charset="0"/>
            </a:endParaRPr>
          </a:p>
          <a:p>
            <a:pPr marL="647974" indent="-647974" defTabSz="1295948">
              <a:spcAft>
                <a:spcPts val="4251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cs typeface="Palanquin" panose="020B0004020203020204" pitchFamily="34" charset="0"/>
              </a:rPr>
              <a:t>Getting</a:t>
            </a:r>
            <a:r>
              <a:rPr lang="it-IT" sz="2000" dirty="0">
                <a:cs typeface="Palanquin" panose="020B0004020203020204" pitchFamily="34" charset="0"/>
              </a:rPr>
              <a:t> </a:t>
            </a:r>
            <a:r>
              <a:rPr lang="it-IT" sz="2000" dirty="0" err="1">
                <a:cs typeface="Palanquin" panose="020B0004020203020204" pitchFamily="34" charset="0"/>
              </a:rPr>
              <a:t>feedbacks</a:t>
            </a:r>
            <a:r>
              <a:rPr lang="it-IT" sz="2000" dirty="0">
                <a:cs typeface="Palanquin" panose="020B0004020203020204" pitchFamily="34" charset="0"/>
              </a:rPr>
              <a:t> on product/service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2" descr="Risultati immagini per obiettivi">
            <a:extLst>
              <a:ext uri="{FF2B5EF4-FFF2-40B4-BE49-F238E27FC236}">
                <a16:creationId xmlns:a16="http://schemas.microsoft.com/office/drawing/2014/main" id="{C620E8AC-7D5F-4B57-B4B1-2DDD58EF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6581" y="1712690"/>
            <a:ext cx="4220244" cy="390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1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2397"/>
            <a:ext cx="8375651" cy="394980"/>
          </a:xfrm>
        </p:spPr>
        <p:txBody>
          <a:bodyPr/>
          <a:lstStyle/>
          <a:p>
            <a:r>
              <a:rPr lang="it-IT" dirty="0" err="1">
                <a:cs typeface="Palanquin" panose="020B0004020203020204" pitchFamily="34" charset="0"/>
              </a:rPr>
              <a:t>Customer</a:t>
            </a:r>
            <a:r>
              <a:rPr lang="it-IT" dirty="0">
                <a:cs typeface="Palanquin" panose="020B0004020203020204" pitchFamily="34" charset="0"/>
              </a:rPr>
              <a:t> Discovery Steps</a:t>
            </a:r>
            <a:br>
              <a:rPr lang="it-IT" dirty="0">
                <a:solidFill>
                  <a:srgbClr val="25C1FB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</a:b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2789176"/>
            <a:ext cx="5334000" cy="1793283"/>
          </a:xfrm>
        </p:spPr>
        <p:txBody>
          <a:bodyPr/>
          <a:lstStyle/>
          <a:p>
            <a:pPr marL="468058" indent="-457200">
              <a:spcAft>
                <a:spcPts val="1692"/>
              </a:spcAft>
              <a:buFontTx/>
              <a:buChar char="-"/>
            </a:pPr>
            <a:r>
              <a:rPr lang="it-IT" sz="2000" dirty="0" err="1">
                <a:latin typeface="+mj-lt"/>
              </a:rPr>
              <a:t>Before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going</a:t>
            </a:r>
            <a:r>
              <a:rPr lang="it-IT" sz="2000" dirty="0">
                <a:latin typeface="+mj-lt"/>
              </a:rPr>
              <a:t> out of the building</a:t>
            </a:r>
          </a:p>
          <a:p>
            <a:pPr marL="468058" indent="-457200">
              <a:spcAft>
                <a:spcPts val="1692"/>
              </a:spcAft>
              <a:buFontTx/>
              <a:buChar char="-"/>
            </a:pPr>
            <a:r>
              <a:rPr lang="it-IT" sz="2000" dirty="0" err="1">
                <a:latin typeface="+mj-lt"/>
              </a:rPr>
              <a:t>Going</a:t>
            </a:r>
            <a:r>
              <a:rPr lang="it-IT" sz="2000" dirty="0">
                <a:latin typeface="+mj-lt"/>
              </a:rPr>
              <a:t> out of the building</a:t>
            </a:r>
          </a:p>
          <a:p>
            <a:pPr marL="468058" indent="-457200">
              <a:spcAft>
                <a:spcPts val="1692"/>
              </a:spcAft>
              <a:buFontTx/>
              <a:buChar char="-"/>
            </a:pPr>
            <a:r>
              <a:rPr lang="it-IT" sz="2000" dirty="0">
                <a:latin typeface="+mj-lt"/>
              </a:rPr>
              <a:t>Back to the building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67FDE2B-8C0D-4DE4-871E-813CE7898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340" y="1870113"/>
            <a:ext cx="4049485" cy="358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9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1999" y="842397"/>
            <a:ext cx="8375651" cy="394980"/>
          </a:xfrm>
        </p:spPr>
        <p:txBody>
          <a:bodyPr/>
          <a:lstStyle/>
          <a:p>
            <a:r>
              <a:rPr lang="it-IT" dirty="0" err="1">
                <a:cs typeface="Palanquin" panose="020B0004020203020204" pitchFamily="34" charset="0"/>
              </a:rPr>
              <a:t>Before</a:t>
            </a:r>
            <a:r>
              <a:rPr lang="it-IT" dirty="0">
                <a:cs typeface="Palanquin" panose="020B0004020203020204" pitchFamily="34" charset="0"/>
              </a:rPr>
              <a:t> </a:t>
            </a:r>
            <a:r>
              <a:rPr lang="it-IT" dirty="0" err="1">
                <a:cs typeface="Palanquin" panose="020B0004020203020204" pitchFamily="34" charset="0"/>
              </a:rPr>
              <a:t>going</a:t>
            </a:r>
            <a:r>
              <a:rPr lang="it-IT" dirty="0">
                <a:cs typeface="Palanquin" panose="020B0004020203020204" pitchFamily="34" charset="0"/>
              </a:rPr>
              <a:t> out of the building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1999" y="2619934"/>
            <a:ext cx="5334000" cy="1618131"/>
          </a:xfrm>
        </p:spPr>
        <p:txBody>
          <a:bodyPr/>
          <a:lstStyle/>
          <a:p>
            <a:pPr marL="10858">
              <a:spcAft>
                <a:spcPts val="1692"/>
              </a:spcAft>
            </a:pPr>
            <a:r>
              <a:rPr lang="it-IT" sz="2000" dirty="0" err="1">
                <a:latin typeface="+mj-lt"/>
              </a:rPr>
              <a:t>Perform</a:t>
            </a:r>
            <a:r>
              <a:rPr lang="it-IT" sz="2000" dirty="0">
                <a:latin typeface="+mj-lt"/>
              </a:rPr>
              <a:t> dry </a:t>
            </a:r>
            <a:r>
              <a:rPr lang="it-IT" sz="2000" dirty="0" err="1">
                <a:latin typeface="+mj-lt"/>
              </a:rPr>
              <a:t>runs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interviews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between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founders</a:t>
            </a:r>
            <a:r>
              <a:rPr lang="it-IT" sz="2000" dirty="0">
                <a:latin typeface="+mj-lt"/>
              </a:rPr>
              <a:t> and </a:t>
            </a:r>
            <a:r>
              <a:rPr lang="it-IT" sz="2000" dirty="0" err="1">
                <a:latin typeface="+mj-lt"/>
              </a:rPr>
              <a:t>colleagues</a:t>
            </a:r>
            <a:r>
              <a:rPr lang="it-IT" sz="2000" dirty="0">
                <a:latin typeface="+mj-lt"/>
              </a:rPr>
              <a:t> to </a:t>
            </a:r>
            <a:r>
              <a:rPr lang="it-IT" sz="2000" dirty="0" err="1">
                <a:latin typeface="+mj-lt"/>
              </a:rPr>
              <a:t>see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if</a:t>
            </a:r>
            <a:r>
              <a:rPr lang="it-IT" sz="2000" dirty="0">
                <a:latin typeface="+mj-lt"/>
              </a:rPr>
              <a:t> the </a:t>
            </a:r>
            <a:r>
              <a:rPr lang="it-IT" sz="2000" dirty="0" err="1">
                <a:latin typeface="+mj-lt"/>
              </a:rPr>
              <a:t>planned</a:t>
            </a:r>
            <a:r>
              <a:rPr lang="it-IT" sz="2000" dirty="0">
                <a:latin typeface="+mj-lt"/>
              </a:rPr>
              <a:t> interview </a:t>
            </a:r>
            <a:r>
              <a:rPr lang="it-IT" sz="2000" dirty="0" err="1">
                <a:latin typeface="+mj-lt"/>
              </a:rPr>
              <a:t>works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well</a:t>
            </a:r>
            <a:r>
              <a:rPr lang="it-IT" sz="2000" dirty="0">
                <a:latin typeface="+mj-lt"/>
              </a:rPr>
              <a:t> and for </a:t>
            </a:r>
            <a:r>
              <a:rPr lang="it-IT" sz="2000" dirty="0" err="1">
                <a:latin typeface="+mj-lt"/>
              </a:rPr>
              <a:t>practicing</a:t>
            </a:r>
            <a:r>
              <a:rPr lang="it-IT" sz="2000" dirty="0">
                <a:latin typeface="+mj-lt"/>
              </a:rPr>
              <a:t> in general </a:t>
            </a:r>
          </a:p>
          <a:p>
            <a:pPr marL="10858">
              <a:spcAft>
                <a:spcPts val="1692"/>
              </a:spcAft>
            </a:pPr>
            <a:endParaRPr lang="it-IT" sz="2400" dirty="0">
              <a:cs typeface="Palanquin" panose="020B0004020203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F5F-E048-104D-A320-B3BDEEDDEB71}" type="datetime1">
              <a:rPr lang="en-GB" smtClean="0"/>
              <a:pPr/>
              <a:t>21/10/2018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10C79A2-DCE5-4450-B00B-465EFA9F8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39" y="1657917"/>
            <a:ext cx="4810086" cy="35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40347"/>
      </p:ext>
    </p:extLst>
  </p:cSld>
  <p:clrMapOvr>
    <a:masterClrMapping/>
  </p:clrMapOvr>
</p:sld>
</file>

<file path=ppt/theme/theme1.xml><?xml version="1.0" encoding="utf-8"?>
<a:theme xmlns:a="http://schemas.openxmlformats.org/drawingml/2006/main" name="Enel Template v2.2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8E4D010-1F27-4A82-8F74-3F1761496E3A}" vid="{82C91379-86C5-4FC2-B588-90C0BFC7AC0B}"/>
    </a:ext>
  </a:extLst>
</a:theme>
</file>

<file path=ppt/theme/theme2.xml><?xml version="1.0" encoding="utf-8"?>
<a:theme xmlns:a="http://schemas.openxmlformats.org/drawingml/2006/main" name="1_Enel Template v2.2">
  <a:themeElements>
    <a:clrScheme name="ENEL">
      <a:dk1>
        <a:sysClr val="windowText" lastClr="000000"/>
      </a:dk1>
      <a:lt1>
        <a:sysClr val="window" lastClr="FFFFFF"/>
      </a:lt1>
      <a:dk2>
        <a:srgbClr val="C6C6C6"/>
      </a:dk2>
      <a:lt2>
        <a:srgbClr val="EDEEE8"/>
      </a:lt2>
      <a:accent1>
        <a:srgbClr val="0655FA"/>
      </a:accent1>
      <a:accent2>
        <a:srgbClr val="40B9E6"/>
      </a:accent2>
      <a:accent3>
        <a:srgbClr val="E71401"/>
      </a:accent3>
      <a:accent4>
        <a:srgbClr val="FE0F64"/>
      </a:accent4>
      <a:accent5>
        <a:srgbClr val="028C59"/>
      </a:accent5>
      <a:accent6>
        <a:srgbClr val="55BD5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8E4D010-1F27-4A82-8F74-3F1761496E3A}" vid="{18D66783-A63F-4EA3-9EB7-07C3A37296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Enel Template v2</Template>
  <TotalTime>0</TotalTime>
  <Words>574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Lucida Grande</vt:lpstr>
      <vt:lpstr>Palanquin</vt:lpstr>
      <vt:lpstr>Enel Template v2.2</vt:lpstr>
      <vt:lpstr>1_Enel Template v2.2</vt:lpstr>
      <vt:lpstr>Customer Discovery Startup Toolkit</vt:lpstr>
      <vt:lpstr>What is customer discovery?</vt:lpstr>
      <vt:lpstr>The customer analysis journey </vt:lpstr>
      <vt:lpstr>Discovery and development... </vt:lpstr>
      <vt:lpstr>...creation and building </vt:lpstr>
      <vt:lpstr>Why doing it?</vt:lpstr>
      <vt:lpstr>Customer Discovery goals</vt:lpstr>
      <vt:lpstr>Customer Discovery Steps </vt:lpstr>
      <vt:lpstr>Before going out of the building</vt:lpstr>
      <vt:lpstr>Relevant questions</vt:lpstr>
      <vt:lpstr>Out of the building</vt:lpstr>
      <vt:lpstr>The first rule of the Discovery Club</vt:lpstr>
      <vt:lpstr>Henry Ford tells us why</vt:lpstr>
      <vt:lpstr>Back to the building: Proto Personas</vt:lpstr>
      <vt:lpstr>Understanding Proto-Personas</vt:lpstr>
      <vt:lpstr>Tips &amp; Tricks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2016-01-18T12:45:27Z</cp:lastPrinted>
  <dcterms:created xsi:type="dcterms:W3CDTF">2018-10-18T11:32:06Z</dcterms:created>
  <dcterms:modified xsi:type="dcterms:W3CDTF">2018-10-21T11:04:23Z</dcterms:modified>
</cp:coreProperties>
</file>