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71" r:id="rId2"/>
  </p:sldMasterIdLst>
  <p:notesMasterIdLst>
    <p:notesMasterId r:id="rId17"/>
  </p:notesMasterIdLst>
  <p:handoutMasterIdLst>
    <p:handoutMasterId r:id="rId18"/>
  </p:handoutMasterIdLst>
  <p:sldIdLst>
    <p:sldId id="280" r:id="rId3"/>
    <p:sldId id="279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0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1728" userDrawn="1">
          <p15:clr>
            <a:srgbClr val="A4A3A4"/>
          </p15:clr>
        </p15:guide>
        <p15:guide id="4" orient="horz" pos="1296" userDrawn="1">
          <p15:clr>
            <a:srgbClr val="A4A3A4"/>
          </p15:clr>
        </p15:guide>
        <p15:guide id="5" orient="horz" pos="864" userDrawn="1">
          <p15:clr>
            <a:srgbClr val="A4A3A4"/>
          </p15:clr>
        </p15:guide>
        <p15:guide id="6" orient="horz" pos="434" userDrawn="1">
          <p15:clr>
            <a:srgbClr val="A4A3A4"/>
          </p15:clr>
        </p15:guide>
        <p15:guide id="7" orient="horz" pos="2590" userDrawn="1">
          <p15:clr>
            <a:srgbClr val="A4A3A4"/>
          </p15:clr>
        </p15:guide>
        <p15:guide id="8" orient="horz" pos="3022" userDrawn="1">
          <p15:clr>
            <a:srgbClr val="A4A3A4"/>
          </p15:clr>
        </p15:guide>
        <p15:guide id="9" orient="horz" pos="3454" userDrawn="1">
          <p15:clr>
            <a:srgbClr val="A4A3A4"/>
          </p15:clr>
        </p15:guide>
        <p15:guide id="10" orient="horz" pos="3884" userDrawn="1">
          <p15:clr>
            <a:srgbClr val="A4A3A4"/>
          </p15:clr>
        </p15:guide>
        <p15:guide id="11" pos="3359" userDrawn="1">
          <p15:clr>
            <a:srgbClr val="A4A3A4"/>
          </p15:clr>
        </p15:guide>
        <p15:guide id="12" pos="2880" userDrawn="1">
          <p15:clr>
            <a:srgbClr val="A4A3A4"/>
          </p15:clr>
        </p15:guide>
        <p15:guide id="13" pos="2398" userDrawn="1">
          <p15:clr>
            <a:srgbClr val="A4A3A4"/>
          </p15:clr>
        </p15:guide>
        <p15:guide id="14" pos="1920" userDrawn="1">
          <p15:clr>
            <a:srgbClr val="A4A3A4"/>
          </p15:clr>
        </p15:guide>
        <p15:guide id="15" pos="1438" userDrawn="1">
          <p15:clr>
            <a:srgbClr val="A4A3A4"/>
          </p15:clr>
        </p15:guide>
        <p15:guide id="16" pos="960" userDrawn="1">
          <p15:clr>
            <a:srgbClr val="A4A3A4"/>
          </p15:clr>
        </p15:guide>
        <p15:guide id="17" pos="479" userDrawn="1">
          <p15:clr>
            <a:srgbClr val="A4A3A4"/>
          </p15:clr>
        </p15:guide>
        <p15:guide id="18" pos="4320" userDrawn="1">
          <p15:clr>
            <a:srgbClr val="A4A3A4"/>
          </p15:clr>
        </p15:guide>
        <p15:guide id="19" pos="4798" userDrawn="1">
          <p15:clr>
            <a:srgbClr val="A4A3A4"/>
          </p15:clr>
        </p15:guide>
        <p15:guide id="20" pos="5278" userDrawn="1">
          <p15:clr>
            <a:srgbClr val="A4A3A4"/>
          </p15:clr>
        </p15:guide>
        <p15:guide id="21" pos="5756" userDrawn="1">
          <p15:clr>
            <a:srgbClr val="A4A3A4"/>
          </p15:clr>
        </p15:guide>
        <p15:guide id="22" pos="6236" userDrawn="1">
          <p15:clr>
            <a:srgbClr val="A4A3A4"/>
          </p15:clr>
        </p15:guide>
        <p15:guide id="23" pos="6718" userDrawn="1">
          <p15:clr>
            <a:srgbClr val="A4A3A4"/>
          </p15:clr>
        </p15:guide>
        <p15:guide id="24" pos="7198" userDrawn="1">
          <p15:clr>
            <a:srgbClr val="A4A3A4"/>
          </p15:clr>
        </p15:guide>
        <p15:guide id="25" orient="horz" pos="2152">
          <p15:clr>
            <a:srgbClr val="A4A3A4"/>
          </p15:clr>
        </p15:guide>
        <p15:guide id="26" orient="horz" pos="8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570D"/>
    <a:srgbClr val="F33607"/>
    <a:srgbClr val="55BD5A"/>
    <a:srgbClr val="028C59"/>
    <a:srgbClr val="40B9E6"/>
    <a:srgbClr val="0655FA"/>
    <a:srgbClr val="FE0F64"/>
    <a:srgbClr val="E71401"/>
    <a:srgbClr val="EDEEE8"/>
    <a:srgbClr val="C6C6C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50" autoAdjust="0"/>
    <p:restoredTop sz="94357" autoAdjust="0"/>
  </p:normalViewPr>
  <p:slideViewPr>
    <p:cSldViewPr snapToGrid="0" snapToObjects="1">
      <p:cViewPr varScale="1">
        <p:scale>
          <a:sx n="72" d="100"/>
          <a:sy n="72" d="100"/>
        </p:scale>
        <p:origin x="900" y="66"/>
      </p:cViewPr>
      <p:guideLst>
        <p:guide pos="3840"/>
        <p:guide orient="horz" pos="2160"/>
        <p:guide orient="horz" pos="1728"/>
        <p:guide orient="horz" pos="1296"/>
        <p:guide orient="horz" pos="864"/>
        <p:guide orient="horz" pos="434"/>
        <p:guide orient="horz" pos="2590"/>
        <p:guide orient="horz" pos="3022"/>
        <p:guide orient="horz" pos="3454"/>
        <p:guide orient="horz" pos="3884"/>
        <p:guide pos="3359"/>
        <p:guide pos="2880"/>
        <p:guide pos="2398"/>
        <p:guide pos="1920"/>
        <p:guide pos="1438"/>
        <p:guide pos="960"/>
        <p:guide pos="479"/>
        <p:guide pos="4320"/>
        <p:guide pos="4798"/>
        <p:guide pos="5278"/>
        <p:guide pos="5756"/>
        <p:guide pos="6236"/>
        <p:guide pos="6718"/>
        <p:guide pos="7198"/>
        <p:guide orient="horz" pos="2152"/>
        <p:guide orient="horz" pos="870"/>
      </p:guideLst>
    </p:cSldViewPr>
  </p:slideViewPr>
  <p:outlineViewPr>
    <p:cViewPr>
      <p:scale>
        <a:sx n="33" d="100"/>
        <a:sy n="33" d="100"/>
      </p:scale>
      <p:origin x="0" y="-439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1F510-2865-AD40-B295-EFE53B47B615}" type="datetimeFigureOut">
              <a:rPr lang="en-US" smtClean="0"/>
              <a:pPr/>
              <a:t>10/20/2018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C96FB-A7F6-4D46-979D-BE69A3DE088F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5753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A2DA8-FDC1-D147-9E87-8AE9AC161936}" type="datetimeFigureOut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4B304-E99A-554B-A154-AA493B70D9FA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03023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1" y="1723877"/>
            <a:ext cx="7616824" cy="1368425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2825" y="3429007"/>
            <a:ext cx="6109388" cy="276999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5519" y="3429007"/>
            <a:ext cx="1510613" cy="27699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800">
                <a:solidFill>
                  <a:schemeClr val="tx1"/>
                </a:solidFill>
              </a:defRPr>
            </a:lvl1pPr>
          </a:lstStyle>
          <a:p>
            <a:fld id="{FED5E194-A313-3546-9321-A3CB328571C1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1615349" y="-157777"/>
            <a:ext cx="691602" cy="23982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332" y="5638329"/>
            <a:ext cx="1478493" cy="53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18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AAD403E6-FF96-BE4B-84CA-676501F01629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543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772211" y="6264005"/>
            <a:ext cx="1510613" cy="15388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F8EEDE2B-4951-7742-A2AB-6ED26DAF47B2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2825" y="6264005"/>
            <a:ext cx="8381999" cy="15388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4825" y="6264005"/>
            <a:ext cx="762000" cy="15388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34496" y="1363678"/>
            <a:ext cx="6076985" cy="2054225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29" name="Rectangle 28"/>
          <p:cNvSpPr/>
          <p:nvPr userDrawn="1"/>
        </p:nvSpPr>
        <p:spPr>
          <a:xfrm rot="16200000">
            <a:off x="2879087" y="2344098"/>
            <a:ext cx="1098240" cy="3808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333" y="701166"/>
            <a:ext cx="1478493" cy="53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87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999" y="2057399"/>
            <a:ext cx="5334001" cy="41084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9" y="2057399"/>
            <a:ext cx="5330825" cy="41084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D4C6-EA1E-7748-8D26-B44A63FDFE33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050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57399"/>
            <a:ext cx="3554412" cy="41084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6413" y="2057399"/>
            <a:ext cx="3554411" cy="41084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F55B-9869-0E45-B986-8EB86A00C150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7870824" y="2057400"/>
            <a:ext cx="3554411" cy="41084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67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 sz="3800"/>
            </a:lvl1pPr>
            <a:lvl2pPr>
              <a:defRPr i="1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1C19-7526-424E-BFA6-F826B78A7CB0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988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686B6-A166-D84A-95C6-F9F4B2599B87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58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F53D-92EE-B146-A309-B3AE8F8662FA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5332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AAD403E6-FF96-BE4B-84CA-676501F01629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9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772211" y="6264005"/>
            <a:ext cx="1510613" cy="15388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F8EEDE2B-4951-7742-A2AB-6ED26DAF47B2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2825" y="6264005"/>
            <a:ext cx="8381999" cy="15388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4825" y="6264005"/>
            <a:ext cx="762000" cy="15388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34496" y="1363678"/>
            <a:ext cx="6076985" cy="2054225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29" name="Rectangle 28"/>
          <p:cNvSpPr/>
          <p:nvPr userDrawn="1"/>
        </p:nvSpPr>
        <p:spPr>
          <a:xfrm rot="16200000">
            <a:off x="2879087" y="2344098"/>
            <a:ext cx="1098240" cy="3808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333" y="701166"/>
            <a:ext cx="1478493" cy="53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43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999" y="2057399"/>
            <a:ext cx="5334001" cy="4108451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9" y="2057399"/>
            <a:ext cx="5330825" cy="4108451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D4C6-EA1E-7748-8D26-B44A63FDFE33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7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57399"/>
            <a:ext cx="3554412" cy="4108451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6413" y="2057399"/>
            <a:ext cx="3554411" cy="4108451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F55B-9869-0E45-B986-8EB86A00C150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7870824" y="2057400"/>
            <a:ext cx="3554411" cy="4108451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594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 sz="3800"/>
            </a:lvl1pPr>
            <a:lvl2pPr>
              <a:defRPr i="1"/>
            </a:lvl2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1C19-7526-424E-BFA6-F826B78A7CB0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15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686B6-A166-D84A-95C6-F9F4B2599B87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86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F53D-92EE-B146-A309-B3AE8F8662FA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80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1" y="1723877"/>
            <a:ext cx="7616824" cy="1368425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2825" y="3429007"/>
            <a:ext cx="6109388" cy="276999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5519" y="3429007"/>
            <a:ext cx="1510613" cy="27699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800">
                <a:solidFill>
                  <a:schemeClr val="tx1"/>
                </a:solidFill>
              </a:defRPr>
            </a:lvl1pPr>
          </a:lstStyle>
          <a:p>
            <a:fld id="{FED5E194-A313-3546-9321-A3CB328571C1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1615349" y="-157777"/>
            <a:ext cx="691602" cy="23982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332" y="5638329"/>
            <a:ext cx="1478493" cy="53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81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1999" y="670121"/>
            <a:ext cx="8375651" cy="39498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it-IT" noProof="0"/>
              <a:t>Fare clic per modificare lo stile del titolo dello schema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999" y="2055703"/>
            <a:ext cx="10664825" cy="4110147"/>
          </a:xfrm>
          <a:prstGeom prst="rect">
            <a:avLst/>
          </a:prstGeom>
        </p:spPr>
        <p:txBody>
          <a:bodyPr vert="horz" wrap="square" lIns="0" tIns="0" rIns="180000" bIns="0" rtlCol="0">
            <a:noAutofit/>
          </a:bodyPr>
          <a:lstStyle/>
          <a:p>
            <a:pPr lvl="0"/>
            <a:r>
              <a:rPr lang="it-IT" noProof="0"/>
              <a:t>Modifica gli stili del testo dello schema
Secondo livello
Terzo livello
Quarto livello
Quinto livello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2211" y="6264005"/>
            <a:ext cx="1510613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B8018B4-E1FB-B74E-A39A-4200264D9A67}" type="datetime1">
              <a:rPr lang="en-GB" noProof="0" smtClean="0"/>
              <a:pPr/>
              <a:t>20/10/2018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2825" y="6264005"/>
            <a:ext cx="8381999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 noProof="0" dirty="0"/>
              <a:t>Presentation footer 10PT grey. Please add the relevant country to the footer.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4825" y="6264005"/>
            <a:ext cx="762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noProof="0" smtClean="0"/>
              <a:pPr/>
              <a:t>‹N›</a:t>
            </a:fld>
            <a:endParaRPr lang="en-GB" noProof="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03225" y="688975"/>
            <a:ext cx="196850" cy="682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 noProof="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333" y="701166"/>
            <a:ext cx="1478493" cy="53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65" r:id="rId3"/>
    <p:sldLayoutId id="2147483652" r:id="rId4"/>
    <p:sldLayoutId id="2147483657" r:id="rId5"/>
    <p:sldLayoutId id="2147483658" r:id="rId6"/>
    <p:sldLayoutId id="2147483654" r:id="rId7"/>
    <p:sldLayoutId id="2147483655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None/>
        <a:tabLst>
          <a:tab pos="1057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75" algn="l"/>
        </a:tabLst>
        <a:defRPr sz="18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2698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1338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541338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80" userDrawn="1">
          <p15:clr>
            <a:srgbClr val="F26B43"/>
          </p15:clr>
        </p15:guide>
        <p15:guide id="4" pos="1920" userDrawn="1">
          <p15:clr>
            <a:srgbClr val="F26B43"/>
          </p15:clr>
        </p15:guide>
        <p15:guide id="5" pos="960" userDrawn="1">
          <p15:clr>
            <a:srgbClr val="F26B43"/>
          </p15:clr>
        </p15:guide>
        <p15:guide id="6" pos="1438" userDrawn="1">
          <p15:clr>
            <a:srgbClr val="F26B43"/>
          </p15:clr>
        </p15:guide>
        <p15:guide id="7" pos="2398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3360" userDrawn="1">
          <p15:clr>
            <a:srgbClr val="F26B43"/>
          </p15:clr>
        </p15:guide>
        <p15:guide id="10" pos="4320" userDrawn="1">
          <p15:clr>
            <a:srgbClr val="F26B43"/>
          </p15:clr>
        </p15:guide>
        <p15:guide id="11" pos="4798" userDrawn="1">
          <p15:clr>
            <a:srgbClr val="F26B43"/>
          </p15:clr>
        </p15:guide>
        <p15:guide id="12" pos="5278" userDrawn="1">
          <p15:clr>
            <a:srgbClr val="F26B43"/>
          </p15:clr>
        </p15:guide>
        <p15:guide id="13" pos="5756" userDrawn="1">
          <p15:clr>
            <a:srgbClr val="F26B43"/>
          </p15:clr>
        </p15:guide>
        <p15:guide id="14" pos="6236" userDrawn="1">
          <p15:clr>
            <a:srgbClr val="F26B43"/>
          </p15:clr>
        </p15:guide>
        <p15:guide id="15" pos="6718" userDrawn="1">
          <p15:clr>
            <a:srgbClr val="F26B43"/>
          </p15:clr>
        </p15:guide>
        <p15:guide id="16" pos="7197" userDrawn="1">
          <p15:clr>
            <a:srgbClr val="F26B43"/>
          </p15:clr>
        </p15:guide>
        <p15:guide id="17" orient="horz" pos="1728" userDrawn="1">
          <p15:clr>
            <a:srgbClr val="F26B43"/>
          </p15:clr>
        </p15:guide>
        <p15:guide id="18" orient="horz" pos="1296" userDrawn="1">
          <p15:clr>
            <a:srgbClr val="F26B43"/>
          </p15:clr>
        </p15:guide>
        <p15:guide id="19" orient="horz" pos="864" userDrawn="1">
          <p15:clr>
            <a:srgbClr val="F26B43"/>
          </p15:clr>
        </p15:guide>
        <p15:guide id="20" orient="horz" pos="434" userDrawn="1">
          <p15:clr>
            <a:srgbClr val="F26B43"/>
          </p15:clr>
        </p15:guide>
        <p15:guide id="21" orient="horz" pos="2590" userDrawn="1">
          <p15:clr>
            <a:srgbClr val="F26B43"/>
          </p15:clr>
        </p15:guide>
        <p15:guide id="22" orient="horz" pos="3022" userDrawn="1">
          <p15:clr>
            <a:srgbClr val="F26B43"/>
          </p15:clr>
        </p15:guide>
        <p15:guide id="23" orient="horz" pos="3454" userDrawn="1">
          <p15:clr>
            <a:srgbClr val="F26B43"/>
          </p15:clr>
        </p15:guide>
        <p15:guide id="24" orient="horz" pos="388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1999" y="670121"/>
            <a:ext cx="8375651" cy="39498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999" y="2055703"/>
            <a:ext cx="10664825" cy="4110147"/>
          </a:xfrm>
          <a:prstGeom prst="rect">
            <a:avLst/>
          </a:prstGeom>
        </p:spPr>
        <p:txBody>
          <a:bodyPr vert="horz" wrap="square" lIns="0" tIns="0" rIns="180000" bIns="0" rtlCol="0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2211" y="6264005"/>
            <a:ext cx="1510613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B8018B4-E1FB-B74E-A39A-4200264D9A67}" type="datetime1">
              <a:rPr lang="en-GB" noProof="0" smtClean="0"/>
              <a:pPr/>
              <a:t>20/10/2018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2825" y="6264005"/>
            <a:ext cx="8381999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 noProof="0" dirty="0"/>
              <a:t>Presentation footer 10PT grey. Please add the relevant country to the footer.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4825" y="6264005"/>
            <a:ext cx="762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noProof="0" smtClean="0"/>
              <a:pPr/>
              <a:t>‹N›</a:t>
            </a:fld>
            <a:endParaRPr lang="en-GB" noProof="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03225" y="688975"/>
            <a:ext cx="196850" cy="682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333" y="701166"/>
            <a:ext cx="1478493" cy="53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9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81" r:id="rId4"/>
    <p:sldLayoutId id="2147483682" r:id="rId5"/>
    <p:sldLayoutId id="2147483683" r:id="rId6"/>
    <p:sldLayoutId id="2147483685" r:id="rId7"/>
    <p:sldLayoutId id="2147483686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None/>
        <a:tabLst>
          <a:tab pos="1057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75" algn="l"/>
        </a:tabLst>
        <a:defRPr sz="18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2698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1338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541338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80" userDrawn="1">
          <p15:clr>
            <a:srgbClr val="F26B43"/>
          </p15:clr>
        </p15:guide>
        <p15:guide id="4" pos="1920" userDrawn="1">
          <p15:clr>
            <a:srgbClr val="F26B43"/>
          </p15:clr>
        </p15:guide>
        <p15:guide id="5" pos="960" userDrawn="1">
          <p15:clr>
            <a:srgbClr val="F26B43"/>
          </p15:clr>
        </p15:guide>
        <p15:guide id="6" pos="1438" userDrawn="1">
          <p15:clr>
            <a:srgbClr val="F26B43"/>
          </p15:clr>
        </p15:guide>
        <p15:guide id="7" pos="2398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3360" userDrawn="1">
          <p15:clr>
            <a:srgbClr val="F26B43"/>
          </p15:clr>
        </p15:guide>
        <p15:guide id="10" pos="4320" userDrawn="1">
          <p15:clr>
            <a:srgbClr val="F26B43"/>
          </p15:clr>
        </p15:guide>
        <p15:guide id="11" pos="4798" userDrawn="1">
          <p15:clr>
            <a:srgbClr val="F26B43"/>
          </p15:clr>
        </p15:guide>
        <p15:guide id="12" pos="5278" userDrawn="1">
          <p15:clr>
            <a:srgbClr val="F26B43"/>
          </p15:clr>
        </p15:guide>
        <p15:guide id="13" pos="5756" userDrawn="1">
          <p15:clr>
            <a:srgbClr val="F26B43"/>
          </p15:clr>
        </p15:guide>
        <p15:guide id="14" pos="6236" userDrawn="1">
          <p15:clr>
            <a:srgbClr val="F26B43"/>
          </p15:clr>
        </p15:guide>
        <p15:guide id="15" pos="6718" userDrawn="1">
          <p15:clr>
            <a:srgbClr val="F26B43"/>
          </p15:clr>
        </p15:guide>
        <p15:guide id="16" pos="7197" userDrawn="1">
          <p15:clr>
            <a:srgbClr val="F26B43"/>
          </p15:clr>
        </p15:guide>
        <p15:guide id="17" orient="horz" pos="1728" userDrawn="1">
          <p15:clr>
            <a:srgbClr val="F26B43"/>
          </p15:clr>
        </p15:guide>
        <p15:guide id="18" orient="horz" pos="1296" userDrawn="1">
          <p15:clr>
            <a:srgbClr val="F26B43"/>
          </p15:clr>
        </p15:guide>
        <p15:guide id="19" orient="horz" pos="864" userDrawn="1">
          <p15:clr>
            <a:srgbClr val="F26B43"/>
          </p15:clr>
        </p15:guide>
        <p15:guide id="20" orient="horz" pos="434" userDrawn="1">
          <p15:clr>
            <a:srgbClr val="F26B43"/>
          </p15:clr>
        </p15:guide>
        <p15:guide id="21" orient="horz" pos="2590" userDrawn="1">
          <p15:clr>
            <a:srgbClr val="F26B43"/>
          </p15:clr>
        </p15:guide>
        <p15:guide id="22" orient="horz" pos="3022" userDrawn="1">
          <p15:clr>
            <a:srgbClr val="F26B43"/>
          </p15:clr>
        </p15:guide>
        <p15:guide id="23" orient="horz" pos="3454" userDrawn="1">
          <p15:clr>
            <a:srgbClr val="F26B43"/>
          </p15:clr>
        </p15:guide>
        <p15:guide id="24" orient="horz" pos="38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Growth Hacking</a:t>
            </a:r>
            <a:br>
              <a:rPr lang="en-GB" dirty="0"/>
            </a:br>
            <a:r>
              <a:rPr lang="en-GB" dirty="0"/>
              <a:t>Enel Toolkit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Version 1.0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DA4C-A398-6A49-99BD-15C679B332A1}" type="datetime1">
              <a:rPr lang="en-GB" smtClean="0"/>
              <a:pPr/>
              <a:t>20/10/2018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5316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1999" y="813973"/>
            <a:ext cx="8375651" cy="394980"/>
          </a:xfrm>
        </p:spPr>
        <p:txBody>
          <a:bodyPr/>
          <a:lstStyle/>
          <a:p>
            <a:r>
              <a:rPr lang="en-GB" dirty="0"/>
              <a:t>Growth Hacker skills</a:t>
            </a:r>
            <a:br>
              <a:rPr lang="en-GB" dirty="0">
                <a:solidFill>
                  <a:srgbClr val="25C1FB"/>
                </a:solidFill>
              </a:rPr>
            </a:b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1999" y="2215017"/>
            <a:ext cx="5334000" cy="2899069"/>
          </a:xfrm>
        </p:spPr>
        <p:txBody>
          <a:bodyPr/>
          <a:lstStyle/>
          <a:p>
            <a:pPr marL="403193" indent="-403193">
              <a:buFont typeface="Arial" panose="020B0604020202020204" pitchFamily="34" charset="0"/>
              <a:buChar char="•"/>
            </a:pPr>
            <a:r>
              <a:rPr lang="it-IT" sz="2000" dirty="0" err="1"/>
              <a:t>Curiosity</a:t>
            </a:r>
            <a:endParaRPr lang="it-IT" sz="2000" dirty="0"/>
          </a:p>
          <a:p>
            <a:pPr marL="403193" indent="-403193">
              <a:buFont typeface="Arial" panose="020B0604020202020204" pitchFamily="34" charset="0"/>
              <a:buChar char="•"/>
            </a:pPr>
            <a:r>
              <a:rPr lang="it-IT" sz="2000" dirty="0" err="1"/>
              <a:t>Multidisciplinary</a:t>
            </a:r>
            <a:r>
              <a:rPr lang="it-IT" sz="2000" dirty="0"/>
              <a:t> </a:t>
            </a:r>
            <a:r>
              <a:rPr lang="it-IT" sz="2000" dirty="0" err="1"/>
              <a:t>competences</a:t>
            </a:r>
            <a:endParaRPr lang="it-IT" sz="2000" dirty="0"/>
          </a:p>
          <a:p>
            <a:pPr marL="403193" indent="-403193">
              <a:buFont typeface="Arial" panose="020B0604020202020204" pitchFamily="34" charset="0"/>
              <a:buChar char="•"/>
            </a:pPr>
            <a:r>
              <a:rPr lang="it-IT" sz="2000" dirty="0" err="1"/>
              <a:t>Attention</a:t>
            </a:r>
            <a:r>
              <a:rPr lang="it-IT" sz="2000" dirty="0"/>
              <a:t> to </a:t>
            </a:r>
            <a:r>
              <a:rPr lang="it-IT" sz="2000" dirty="0" err="1"/>
              <a:t>numbers</a:t>
            </a:r>
            <a:endParaRPr lang="it-IT" sz="2000" dirty="0"/>
          </a:p>
          <a:p>
            <a:pPr marL="403193" indent="-403193">
              <a:buFont typeface="Arial" panose="020B0604020202020204" pitchFamily="34" charset="0"/>
              <a:buChar char="•"/>
            </a:pPr>
            <a:r>
              <a:rPr lang="it-IT" sz="2000" dirty="0" err="1"/>
              <a:t>Dev</a:t>
            </a:r>
            <a:r>
              <a:rPr lang="it-IT" sz="2000" dirty="0"/>
              <a:t> skills</a:t>
            </a:r>
          </a:p>
          <a:p>
            <a:pPr marL="403193" indent="-403193">
              <a:buFont typeface="Arial" panose="020B0604020202020204" pitchFamily="34" charset="0"/>
              <a:buChar char="•"/>
            </a:pPr>
            <a:r>
              <a:rPr lang="it-IT" sz="2000" dirty="0"/>
              <a:t>Statistical </a:t>
            </a:r>
            <a:r>
              <a:rPr lang="it-IT" sz="2000" dirty="0" err="1"/>
              <a:t>analysis</a:t>
            </a:r>
            <a:endParaRPr lang="it-IT" sz="2000" dirty="0"/>
          </a:p>
          <a:p>
            <a:pPr marL="403193" indent="-403193">
              <a:buFont typeface="Arial" panose="020B0604020202020204" pitchFamily="34" charset="0"/>
              <a:buChar char="•"/>
            </a:pPr>
            <a:r>
              <a:rPr lang="it-IT" sz="2000" dirty="0" err="1"/>
              <a:t>Creativity</a:t>
            </a:r>
            <a:endParaRPr lang="it-IT" sz="2000" dirty="0"/>
          </a:p>
          <a:p>
            <a:pPr marL="10858">
              <a:spcAft>
                <a:spcPts val="1692"/>
              </a:spcAft>
            </a:pPr>
            <a:endParaRPr lang="it-IT" sz="2400" dirty="0">
              <a:cs typeface="Palanquin" panose="020B0004020203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DF5F-E048-104D-A320-B3BDEEDDEB71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D4001AE-89B7-4BEB-AC56-6B254C8F7E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684" y="2141696"/>
            <a:ext cx="4873141" cy="304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43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1999" y="867611"/>
            <a:ext cx="8375651" cy="394980"/>
          </a:xfrm>
        </p:spPr>
        <p:txBody>
          <a:bodyPr/>
          <a:lstStyle/>
          <a:p>
            <a:r>
              <a:rPr lang="en-GB" dirty="0"/>
              <a:t>Growth Hacker’s paradise</a:t>
            </a:r>
            <a:br>
              <a:rPr lang="en-GB" dirty="0">
                <a:solidFill>
                  <a:srgbClr val="25C1FB"/>
                </a:solidFill>
              </a:rPr>
            </a:b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72211" y="3076649"/>
            <a:ext cx="5334000" cy="1373297"/>
          </a:xfrm>
        </p:spPr>
        <p:txBody>
          <a:bodyPr/>
          <a:lstStyle/>
          <a:p>
            <a:pPr marL="353758" indent="-342900">
              <a:spcAft>
                <a:spcPts val="1692"/>
              </a:spcAft>
              <a:buFont typeface="Arial" panose="020B0604020202020204" pitchFamily="34" charset="0"/>
              <a:buChar char="•"/>
            </a:pPr>
            <a:r>
              <a:rPr lang="it-IT" sz="2000" dirty="0" err="1"/>
              <a:t>That</a:t>
            </a:r>
            <a:r>
              <a:rPr lang="it-IT" sz="2000" dirty="0"/>
              <a:t> </a:t>
            </a:r>
            <a:r>
              <a:rPr lang="it-IT" sz="2000" dirty="0" err="1"/>
              <a:t>very</a:t>
            </a:r>
            <a:r>
              <a:rPr lang="it-IT" sz="2000" dirty="0"/>
              <a:t> moment </a:t>
            </a:r>
            <a:r>
              <a:rPr lang="it-IT" sz="2000" dirty="0" err="1"/>
              <a:t>you</a:t>
            </a:r>
            <a:r>
              <a:rPr lang="it-IT" sz="2000" dirty="0"/>
              <a:t> </a:t>
            </a:r>
            <a:r>
              <a:rPr lang="it-IT" sz="2000" dirty="0" err="1"/>
              <a:t>achieve</a:t>
            </a:r>
            <a:r>
              <a:rPr lang="it-IT" sz="2000" dirty="0"/>
              <a:t> </a:t>
            </a:r>
            <a:r>
              <a:rPr lang="it-IT" sz="2000" dirty="0" err="1"/>
              <a:t>it</a:t>
            </a:r>
            <a:r>
              <a:rPr lang="it-IT" sz="2000" dirty="0"/>
              <a:t>, </a:t>
            </a: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means</a:t>
            </a:r>
            <a:r>
              <a:rPr lang="it-IT" sz="2000" dirty="0"/>
              <a:t> the project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working</a:t>
            </a:r>
            <a:r>
              <a:rPr lang="it-IT" sz="2000" dirty="0"/>
              <a:t> fine</a:t>
            </a:r>
          </a:p>
          <a:p>
            <a:pPr marL="10858">
              <a:spcAft>
                <a:spcPts val="1692"/>
              </a:spcAft>
            </a:pPr>
            <a:endParaRPr lang="it-IT" sz="2400" dirty="0">
              <a:cs typeface="Palanquin" panose="020B0004020203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DF5F-E048-104D-A320-B3BDEEDDEB71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C915DE3-7FCB-47E8-A7A9-793D1F5B29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9882" y="1975715"/>
            <a:ext cx="4076943" cy="357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91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1999" y="867611"/>
            <a:ext cx="8375651" cy="394980"/>
          </a:xfrm>
        </p:spPr>
        <p:txBody>
          <a:bodyPr/>
          <a:lstStyle/>
          <a:p>
            <a:r>
              <a:rPr lang="en-GB" dirty="0"/>
              <a:t>Growth Hacker’s goal</a:t>
            </a:r>
            <a:br>
              <a:rPr lang="en-GB" dirty="0">
                <a:solidFill>
                  <a:srgbClr val="25C1FB"/>
                </a:solidFill>
              </a:rPr>
            </a:b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1999" y="3040912"/>
            <a:ext cx="5334000" cy="985209"/>
          </a:xfrm>
        </p:spPr>
        <p:txBody>
          <a:bodyPr/>
          <a:lstStyle/>
          <a:p>
            <a:pPr marL="353758" indent="-342900">
              <a:spcAft>
                <a:spcPts val="1692"/>
              </a:spcAft>
              <a:buFont typeface="Arial" panose="020B0604020202020204" pitchFamily="34" charset="0"/>
              <a:buChar char="•"/>
            </a:pPr>
            <a:r>
              <a:rPr lang="it-IT" sz="2000" dirty="0" err="1"/>
              <a:t>It’s</a:t>
            </a:r>
            <a:r>
              <a:rPr lang="it-IT" sz="2000" dirty="0"/>
              <a:t> </a:t>
            </a:r>
            <a:r>
              <a:rPr lang="it-IT" sz="2000" dirty="0" err="1"/>
              <a:t>crucial</a:t>
            </a:r>
            <a:r>
              <a:rPr lang="it-IT" sz="2000" dirty="0"/>
              <a:t> to solve a </a:t>
            </a:r>
            <a:r>
              <a:rPr lang="it-IT" sz="2000" dirty="0" err="1"/>
              <a:t>real</a:t>
            </a:r>
            <a:r>
              <a:rPr lang="it-IT" sz="2000" dirty="0"/>
              <a:t> </a:t>
            </a:r>
            <a:r>
              <a:rPr lang="it-IT" sz="2000" dirty="0" err="1"/>
              <a:t>customer</a:t>
            </a:r>
            <a:r>
              <a:rPr lang="it-IT" sz="2000" dirty="0"/>
              <a:t> </a:t>
            </a:r>
            <a:r>
              <a:rPr lang="it-IT" sz="2000" dirty="0" err="1"/>
              <a:t>problem</a:t>
            </a:r>
            <a:endParaRPr lang="it-IT" sz="2000" dirty="0"/>
          </a:p>
          <a:p>
            <a:pPr marL="10858">
              <a:spcAft>
                <a:spcPts val="1692"/>
              </a:spcAft>
            </a:pPr>
            <a:endParaRPr lang="it-IT" sz="2400" dirty="0">
              <a:cs typeface="Palanquin" panose="020B0004020203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DF5F-E048-104D-A320-B3BDEEDDEB71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B2561C3-C32F-4040-A2E9-6C72CCC449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124" y="2050438"/>
            <a:ext cx="2422983" cy="342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94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1999" y="867611"/>
            <a:ext cx="8375651" cy="394980"/>
          </a:xfrm>
        </p:spPr>
        <p:txBody>
          <a:bodyPr/>
          <a:lstStyle/>
          <a:p>
            <a:r>
              <a:rPr lang="en-GB" dirty="0"/>
              <a:t>A Product/Market fit metric </a:t>
            </a:r>
            <a:br>
              <a:rPr lang="en-GB" dirty="0">
                <a:solidFill>
                  <a:srgbClr val="25C1FB"/>
                </a:solidFill>
              </a:rPr>
            </a:b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72211" y="2777191"/>
            <a:ext cx="5334000" cy="1750753"/>
          </a:xfrm>
        </p:spPr>
        <p:txBody>
          <a:bodyPr/>
          <a:lstStyle/>
          <a:p>
            <a:pPr marL="353758" indent="-342900">
              <a:spcAft>
                <a:spcPts val="1692"/>
              </a:spcAft>
              <a:buFont typeface="Arial" panose="020B0604020202020204" pitchFamily="34" charset="0"/>
              <a:buChar char="•"/>
            </a:pPr>
            <a:r>
              <a:rPr lang="it-IT" sz="2000" dirty="0" err="1"/>
              <a:t>If</a:t>
            </a:r>
            <a:r>
              <a:rPr lang="it-IT" sz="2000" dirty="0"/>
              <a:t> </a:t>
            </a:r>
            <a:r>
              <a:rPr lang="it-IT" sz="2000" dirty="0" err="1"/>
              <a:t>at</a:t>
            </a:r>
            <a:r>
              <a:rPr lang="it-IT" sz="2000" dirty="0"/>
              <a:t> </a:t>
            </a:r>
            <a:r>
              <a:rPr lang="it-IT" sz="2000" dirty="0" err="1"/>
              <a:t>least</a:t>
            </a:r>
            <a:r>
              <a:rPr lang="it-IT" sz="2000" dirty="0"/>
              <a:t> 40% of </a:t>
            </a:r>
            <a:r>
              <a:rPr lang="it-IT" sz="2000" dirty="0" err="1"/>
              <a:t>your</a:t>
            </a:r>
            <a:r>
              <a:rPr lang="it-IT" sz="2000" dirty="0"/>
              <a:t> </a:t>
            </a:r>
            <a:r>
              <a:rPr lang="it-IT" sz="2000" dirty="0" err="1"/>
              <a:t>customer</a:t>
            </a:r>
            <a:r>
              <a:rPr lang="it-IT" sz="2000" dirty="0"/>
              <a:t> </a:t>
            </a:r>
            <a:r>
              <a:rPr lang="it-IT" sz="2000" dirty="0" err="1"/>
              <a:t>would</a:t>
            </a:r>
            <a:r>
              <a:rPr lang="it-IT" sz="2000" dirty="0"/>
              <a:t> </a:t>
            </a:r>
            <a:r>
              <a:rPr lang="it-IT" sz="2000" dirty="0" err="1"/>
              <a:t>feel</a:t>
            </a:r>
            <a:r>
              <a:rPr lang="it-IT" sz="2000" dirty="0"/>
              <a:t> </a:t>
            </a:r>
            <a:r>
              <a:rPr lang="it-IT" sz="2000" dirty="0" err="1"/>
              <a:t>deeply</a:t>
            </a:r>
            <a:r>
              <a:rPr lang="it-IT" sz="2000" dirty="0"/>
              <a:t> </a:t>
            </a:r>
            <a:r>
              <a:rPr lang="it-IT" sz="2000" dirty="0" err="1"/>
              <a:t>dissatisfied</a:t>
            </a:r>
            <a:r>
              <a:rPr lang="it-IT" sz="2000" dirty="0"/>
              <a:t> from </a:t>
            </a:r>
            <a:r>
              <a:rPr lang="it-IT" sz="2000" dirty="0" err="1"/>
              <a:t>your</a:t>
            </a:r>
            <a:r>
              <a:rPr lang="it-IT" sz="2000" dirty="0"/>
              <a:t> product </a:t>
            </a:r>
            <a:r>
              <a:rPr lang="it-IT" sz="2000" dirty="0" err="1"/>
              <a:t>disappearing</a:t>
            </a:r>
            <a:r>
              <a:rPr lang="it-IT" sz="2000" dirty="0"/>
              <a:t> from the market, </a:t>
            </a: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means</a:t>
            </a:r>
            <a:r>
              <a:rPr lang="it-IT" sz="2000" dirty="0"/>
              <a:t> </a:t>
            </a:r>
            <a:r>
              <a:rPr lang="it-IT" sz="2000" dirty="0" err="1"/>
              <a:t>you</a:t>
            </a:r>
            <a:r>
              <a:rPr lang="it-IT" sz="2000" dirty="0"/>
              <a:t> </a:t>
            </a:r>
            <a:r>
              <a:rPr lang="it-IT" sz="2000" dirty="0" err="1"/>
              <a:t>reached</a:t>
            </a:r>
            <a:r>
              <a:rPr lang="it-IT" sz="2000" dirty="0"/>
              <a:t> a </a:t>
            </a:r>
            <a:r>
              <a:rPr lang="it-IT" sz="2000" dirty="0" err="1"/>
              <a:t>good</a:t>
            </a:r>
            <a:r>
              <a:rPr lang="it-IT" sz="2000" dirty="0"/>
              <a:t> P/M </a:t>
            </a:r>
            <a:r>
              <a:rPr lang="it-IT" sz="2000" dirty="0" err="1"/>
              <a:t>fit</a:t>
            </a:r>
            <a:endParaRPr lang="it-IT" sz="2000" dirty="0"/>
          </a:p>
          <a:p>
            <a:pPr marL="10858">
              <a:spcAft>
                <a:spcPts val="1692"/>
              </a:spcAft>
            </a:pPr>
            <a:endParaRPr lang="it-IT" sz="2400" dirty="0">
              <a:cs typeface="Palanquin" panose="020B0004020203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DF5F-E048-104D-A320-B3BDEEDDEB71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E0419D1-D6C9-4F03-8251-7C38377D4B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2723" y="2645593"/>
            <a:ext cx="4989853" cy="156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71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496" y="1363678"/>
            <a:ext cx="6862831" cy="2054225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AC8D-5AA8-474F-A1B5-B415332B36EF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589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1999" y="867611"/>
            <a:ext cx="8375651" cy="394980"/>
          </a:xfrm>
        </p:spPr>
        <p:txBody>
          <a:bodyPr/>
          <a:lstStyle/>
          <a:p>
            <a:r>
              <a:rPr lang="en-GB" dirty="0"/>
              <a:t>Growth Hacking Story</a:t>
            </a:r>
            <a:br>
              <a:rPr lang="en-GB" dirty="0">
                <a:solidFill>
                  <a:srgbClr val="25C1FB"/>
                </a:solidFill>
              </a:rPr>
            </a:b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DF5F-E048-104D-A320-B3BDEEDDEB71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7" name="Picture 2" descr="Risultati immagini per GROWTH HACKING SEAN ELLIS STARTUP MARKETING">
            <a:extLst>
              <a:ext uri="{FF2B5EF4-FFF2-40B4-BE49-F238E27FC236}">
                <a16:creationId xmlns:a16="http://schemas.microsoft.com/office/drawing/2014/main" id="{E63593EF-76B6-4E0C-B7BB-8671351A8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9893" y="1724506"/>
            <a:ext cx="3783283" cy="159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0F145D6-FEE8-4378-8853-D76C5A6C5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729" y="3968735"/>
            <a:ext cx="3750877" cy="189887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0FDF629-9CC3-4C45-B114-208D522489E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2573" y="1763546"/>
            <a:ext cx="4032366" cy="155498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E02699C-2FAB-47A7-85C1-CE418FEA7E1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0667" y="4154739"/>
            <a:ext cx="1938016" cy="171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29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72211" y="861855"/>
            <a:ext cx="8375651" cy="394980"/>
          </a:xfrm>
        </p:spPr>
        <p:txBody>
          <a:bodyPr/>
          <a:lstStyle/>
          <a:p>
            <a:r>
              <a:rPr lang="en-GB" dirty="0"/>
              <a:t>Growth Hacker Definition</a:t>
            </a:r>
            <a:br>
              <a:rPr lang="en-GB" dirty="0">
                <a:solidFill>
                  <a:srgbClr val="25C1FB"/>
                </a:solidFill>
              </a:rPr>
            </a:b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1999" y="2608597"/>
            <a:ext cx="5334000" cy="2303646"/>
          </a:xfrm>
        </p:spPr>
        <p:txBody>
          <a:bodyPr/>
          <a:lstStyle/>
          <a:p>
            <a:r>
              <a:rPr lang="it-IT" sz="2000" dirty="0"/>
              <a:t>«A </a:t>
            </a:r>
            <a:r>
              <a:rPr lang="it-IT" sz="2000" dirty="0" err="1"/>
              <a:t>person</a:t>
            </a:r>
            <a:r>
              <a:rPr lang="it-IT" sz="2000" dirty="0"/>
              <a:t> </a:t>
            </a:r>
            <a:r>
              <a:rPr lang="it-IT" sz="2000" dirty="0" err="1"/>
              <a:t>whose</a:t>
            </a:r>
            <a:r>
              <a:rPr lang="it-IT" sz="2000" dirty="0"/>
              <a:t> </a:t>
            </a:r>
            <a:r>
              <a:rPr lang="it-IT" sz="2000" dirty="0" err="1"/>
              <a:t>true</a:t>
            </a:r>
            <a:r>
              <a:rPr lang="it-IT" sz="2000" dirty="0"/>
              <a:t> </a:t>
            </a:r>
            <a:r>
              <a:rPr lang="it-IT" sz="2000" dirty="0" err="1"/>
              <a:t>north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 </a:t>
            </a:r>
            <a:r>
              <a:rPr lang="it-IT" sz="2000" b="1" dirty="0"/>
              <a:t>growth</a:t>
            </a:r>
            <a:r>
              <a:rPr lang="it-IT" sz="2000" dirty="0"/>
              <a:t>. </a:t>
            </a:r>
            <a:r>
              <a:rPr lang="it-IT" sz="2000" dirty="0" err="1"/>
              <a:t>Everything</a:t>
            </a:r>
            <a:r>
              <a:rPr lang="it-IT" sz="2000" dirty="0"/>
              <a:t> </a:t>
            </a:r>
            <a:r>
              <a:rPr lang="it-IT" sz="2000" dirty="0" err="1"/>
              <a:t>they</a:t>
            </a:r>
            <a:r>
              <a:rPr lang="it-IT" sz="2000" dirty="0"/>
              <a:t> do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scrutinized</a:t>
            </a:r>
            <a:r>
              <a:rPr lang="it-IT" sz="2000" dirty="0"/>
              <a:t> by </a:t>
            </a:r>
            <a:r>
              <a:rPr lang="it-IT" sz="2000" dirty="0" err="1"/>
              <a:t>its</a:t>
            </a:r>
            <a:r>
              <a:rPr lang="it-IT" sz="2000" dirty="0"/>
              <a:t> potential impact on </a:t>
            </a:r>
            <a:r>
              <a:rPr lang="it-IT" sz="2000" dirty="0" err="1"/>
              <a:t>scalable</a:t>
            </a:r>
            <a:r>
              <a:rPr lang="it-IT" sz="2000" dirty="0"/>
              <a:t> </a:t>
            </a:r>
            <a:r>
              <a:rPr lang="it-IT" sz="2000" b="1" dirty="0"/>
              <a:t>growth</a:t>
            </a:r>
            <a:r>
              <a:rPr lang="it-IT" sz="2000" dirty="0"/>
              <a:t>»</a:t>
            </a:r>
          </a:p>
          <a:p>
            <a:endParaRPr lang="it-IT" sz="2000" dirty="0"/>
          </a:p>
          <a:p>
            <a:r>
              <a:rPr lang="it-IT" sz="2000" b="1" dirty="0"/>
              <a:t>Sean </a:t>
            </a:r>
            <a:r>
              <a:rPr lang="it-IT" sz="2000" b="1" dirty="0" err="1"/>
              <a:t>Ellis</a:t>
            </a:r>
            <a:endParaRPr lang="it-IT" sz="2000" b="1" dirty="0"/>
          </a:p>
          <a:p>
            <a:pPr marL="10858">
              <a:spcAft>
                <a:spcPts val="1692"/>
              </a:spcAft>
            </a:pPr>
            <a:endParaRPr lang="it-IT" sz="2400" dirty="0">
              <a:cs typeface="Palanquin" panose="020B0004020203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DF5F-E048-104D-A320-B3BDEEDDEB71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58DAFD8-C597-47A0-B23E-133D8D3B69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163" y="2416863"/>
            <a:ext cx="5330662" cy="239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29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1999" y="867611"/>
            <a:ext cx="8375651" cy="394980"/>
          </a:xfrm>
        </p:spPr>
        <p:txBody>
          <a:bodyPr/>
          <a:lstStyle/>
          <a:p>
            <a:r>
              <a:rPr lang="en-GB" dirty="0"/>
              <a:t>What is growth hacking?</a:t>
            </a:r>
            <a:br>
              <a:rPr lang="en-GB" dirty="0"/>
            </a:b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00" y="2111745"/>
            <a:ext cx="5334000" cy="3303106"/>
          </a:xfrm>
        </p:spPr>
        <p:txBody>
          <a:bodyPr/>
          <a:lstStyle/>
          <a:p>
            <a:pPr marL="10858">
              <a:spcAft>
                <a:spcPts val="1692"/>
              </a:spcAft>
            </a:pPr>
            <a:r>
              <a:rPr lang="it-IT" sz="2000" b="1" dirty="0">
                <a:latin typeface="+mj-lt"/>
              </a:rPr>
              <a:t>Growth hacking</a:t>
            </a:r>
            <a:r>
              <a:rPr lang="it-IT" sz="2000" dirty="0">
                <a:latin typeface="+mj-lt"/>
              </a:rPr>
              <a:t> </a:t>
            </a:r>
            <a:r>
              <a:rPr lang="it-IT" sz="2000" dirty="0" err="1">
                <a:latin typeface="+mj-lt"/>
              </a:rPr>
              <a:t>is</a:t>
            </a:r>
            <a:r>
              <a:rPr lang="it-IT" sz="2000" dirty="0">
                <a:latin typeface="+mj-lt"/>
              </a:rPr>
              <a:t> a </a:t>
            </a:r>
            <a:r>
              <a:rPr lang="it-IT" sz="2000" dirty="0" err="1">
                <a:latin typeface="+mj-lt"/>
              </a:rPr>
              <a:t>process</a:t>
            </a:r>
            <a:r>
              <a:rPr lang="it-IT" sz="2000" dirty="0">
                <a:latin typeface="+mj-lt"/>
              </a:rPr>
              <a:t> of </a:t>
            </a:r>
            <a:r>
              <a:rPr lang="it-IT" sz="2000" dirty="0" err="1">
                <a:latin typeface="+mj-lt"/>
              </a:rPr>
              <a:t>rapid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experimentation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across</a:t>
            </a:r>
            <a:r>
              <a:rPr lang="it-IT" sz="2000" dirty="0">
                <a:latin typeface="+mj-lt"/>
              </a:rPr>
              <a:t> marketing </a:t>
            </a:r>
            <a:r>
              <a:rPr lang="it-IT" sz="2000" dirty="0" err="1">
                <a:latin typeface="+mj-lt"/>
              </a:rPr>
              <a:t>funnel</a:t>
            </a:r>
            <a:r>
              <a:rPr lang="it-IT" sz="2000" dirty="0">
                <a:latin typeface="+mj-lt"/>
              </a:rPr>
              <a:t>, product </a:t>
            </a:r>
            <a:r>
              <a:rPr lang="it-IT" sz="2000" dirty="0" err="1">
                <a:latin typeface="+mj-lt"/>
              </a:rPr>
              <a:t>development</a:t>
            </a:r>
            <a:r>
              <a:rPr lang="it-IT" sz="2000" dirty="0">
                <a:latin typeface="+mj-lt"/>
              </a:rPr>
              <a:t>, sales </a:t>
            </a:r>
            <a:r>
              <a:rPr lang="it-IT" sz="2000" dirty="0" err="1">
                <a:latin typeface="+mj-lt"/>
              </a:rPr>
              <a:t>segments</a:t>
            </a:r>
            <a:r>
              <a:rPr lang="it-IT" sz="2000" dirty="0">
                <a:latin typeface="+mj-lt"/>
              </a:rPr>
              <a:t>, and other </a:t>
            </a:r>
            <a:r>
              <a:rPr lang="it-IT" sz="2000" dirty="0" err="1">
                <a:latin typeface="+mj-lt"/>
              </a:rPr>
              <a:t>areas</a:t>
            </a:r>
            <a:r>
              <a:rPr lang="it-IT" sz="2000" dirty="0">
                <a:latin typeface="+mj-lt"/>
              </a:rPr>
              <a:t> of the business to </a:t>
            </a:r>
            <a:r>
              <a:rPr lang="it-IT" sz="2000" dirty="0" err="1">
                <a:latin typeface="+mj-lt"/>
              </a:rPr>
              <a:t>identify</a:t>
            </a:r>
            <a:r>
              <a:rPr lang="it-IT" sz="2000" dirty="0">
                <a:latin typeface="+mj-lt"/>
              </a:rPr>
              <a:t> the </a:t>
            </a:r>
            <a:r>
              <a:rPr lang="it-IT" sz="2000" dirty="0" err="1">
                <a:latin typeface="+mj-lt"/>
              </a:rPr>
              <a:t>most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efficient</a:t>
            </a:r>
            <a:r>
              <a:rPr lang="it-IT" sz="2000" dirty="0">
                <a:latin typeface="+mj-lt"/>
              </a:rPr>
              <a:t> ways to </a:t>
            </a:r>
            <a:r>
              <a:rPr lang="it-IT" sz="2000" dirty="0" err="1">
                <a:latin typeface="+mj-lt"/>
              </a:rPr>
              <a:t>grow</a:t>
            </a:r>
            <a:r>
              <a:rPr lang="it-IT" sz="2000" dirty="0">
                <a:latin typeface="+mj-lt"/>
              </a:rPr>
              <a:t> a business. A growth hacking team </a:t>
            </a:r>
            <a:r>
              <a:rPr lang="it-IT" sz="2000" dirty="0" err="1">
                <a:latin typeface="+mj-lt"/>
              </a:rPr>
              <a:t>is</a:t>
            </a:r>
            <a:r>
              <a:rPr lang="it-IT" sz="2000" dirty="0">
                <a:latin typeface="+mj-lt"/>
              </a:rPr>
              <a:t> made up of </a:t>
            </a:r>
            <a:r>
              <a:rPr lang="it-IT" sz="2000" dirty="0" err="1">
                <a:latin typeface="+mj-lt"/>
              </a:rPr>
              <a:t>marketers</a:t>
            </a:r>
            <a:r>
              <a:rPr lang="it-IT" sz="2000" dirty="0">
                <a:latin typeface="+mj-lt"/>
              </a:rPr>
              <a:t>, developers, </a:t>
            </a:r>
            <a:r>
              <a:rPr lang="it-IT" sz="2000" dirty="0" err="1">
                <a:latin typeface="+mj-lt"/>
              </a:rPr>
              <a:t>engineers</a:t>
            </a:r>
            <a:r>
              <a:rPr lang="it-IT" sz="2000" dirty="0">
                <a:latin typeface="+mj-lt"/>
              </a:rPr>
              <a:t> and product </a:t>
            </a:r>
            <a:r>
              <a:rPr lang="it-IT" sz="2000" dirty="0" err="1">
                <a:latin typeface="+mj-lt"/>
              </a:rPr>
              <a:t>managers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that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specifically</a:t>
            </a:r>
            <a:r>
              <a:rPr lang="it-IT" sz="2000" dirty="0">
                <a:latin typeface="+mj-lt"/>
              </a:rPr>
              <a:t> focus on building and </a:t>
            </a:r>
            <a:r>
              <a:rPr lang="it-IT" sz="2000" dirty="0" err="1">
                <a:latin typeface="+mj-lt"/>
              </a:rPr>
              <a:t>engaging</a:t>
            </a:r>
            <a:r>
              <a:rPr lang="it-IT" sz="2000" dirty="0">
                <a:latin typeface="+mj-lt"/>
              </a:rPr>
              <a:t> the user base of a business</a:t>
            </a:r>
          </a:p>
          <a:p>
            <a:pPr marL="10858">
              <a:spcAft>
                <a:spcPts val="1692"/>
              </a:spcAft>
            </a:pPr>
            <a:endParaRPr lang="it-IT" sz="2400" dirty="0">
              <a:cs typeface="Palanquin" panose="020B0004020203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DF5F-E048-104D-A320-B3BDEEDDEB71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7107E63-475C-4CA6-B995-3F143B91F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385" y="2033769"/>
            <a:ext cx="6147294" cy="34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79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1998" y="867611"/>
            <a:ext cx="8375651" cy="394980"/>
          </a:xfrm>
        </p:spPr>
        <p:txBody>
          <a:bodyPr/>
          <a:lstStyle/>
          <a:p>
            <a:r>
              <a:rPr lang="en-GB" dirty="0"/>
              <a:t>GH Case Study: Hotmail</a:t>
            </a:r>
            <a:br>
              <a:rPr lang="en-GB" dirty="0">
                <a:solidFill>
                  <a:srgbClr val="25C1FB"/>
                </a:solidFill>
              </a:rPr>
            </a:b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21067" y="2819295"/>
            <a:ext cx="5334000" cy="1219409"/>
          </a:xfrm>
        </p:spPr>
        <p:txBody>
          <a:bodyPr/>
          <a:lstStyle/>
          <a:p>
            <a:pPr marL="10858">
              <a:spcAft>
                <a:spcPts val="1692"/>
              </a:spcAft>
            </a:pPr>
            <a:r>
              <a:rPr lang="it-IT" sz="2000" dirty="0" err="1"/>
              <a:t>Launched</a:t>
            </a:r>
            <a:r>
              <a:rPr lang="it-IT" sz="2000" dirty="0"/>
              <a:t> with an </a:t>
            </a:r>
            <a:r>
              <a:rPr lang="it-IT" sz="2000" dirty="0" err="1"/>
              <a:t>initial</a:t>
            </a:r>
            <a:r>
              <a:rPr lang="it-IT" sz="2000" dirty="0"/>
              <a:t> </a:t>
            </a:r>
            <a:r>
              <a:rPr lang="it-IT" sz="2000" dirty="0" err="1"/>
              <a:t>investment</a:t>
            </a:r>
            <a:r>
              <a:rPr lang="it-IT" sz="2000" dirty="0"/>
              <a:t> of $300k in 1996 </a:t>
            </a:r>
            <a:r>
              <a:rPr lang="it-IT" sz="2000" dirty="0" err="1"/>
              <a:t>was</a:t>
            </a:r>
            <a:r>
              <a:rPr lang="it-IT" sz="2000" dirty="0"/>
              <a:t> </a:t>
            </a:r>
            <a:r>
              <a:rPr lang="it-IT" sz="2000" dirty="0" err="1"/>
              <a:t>sold</a:t>
            </a:r>
            <a:r>
              <a:rPr lang="it-IT" sz="2000" dirty="0"/>
              <a:t> to Microsoft in 1997 for $400M</a:t>
            </a:r>
          </a:p>
          <a:p>
            <a:pPr marL="10858">
              <a:spcAft>
                <a:spcPts val="1692"/>
              </a:spcAft>
            </a:pPr>
            <a:endParaRPr lang="it-IT" sz="2400" dirty="0">
              <a:cs typeface="Palanquin" panose="020B0004020203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DF5F-E048-104D-A320-B3BDEEDDEB71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3023A61-03F4-453C-A181-4334809B6F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43"/>
          <a:stretch/>
        </p:blipFill>
        <p:spPr>
          <a:xfrm>
            <a:off x="7198400" y="2199246"/>
            <a:ext cx="3878499" cy="205063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B8F9501-BD6F-4EF5-94A1-8629271943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6887" y="4453250"/>
            <a:ext cx="3338955" cy="67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48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1999" y="867611"/>
            <a:ext cx="8375651" cy="394980"/>
          </a:xfrm>
        </p:spPr>
        <p:txBody>
          <a:bodyPr/>
          <a:lstStyle/>
          <a:p>
            <a:r>
              <a:rPr lang="en-GB" dirty="0"/>
              <a:t>GH Case Study: </a:t>
            </a:r>
            <a:r>
              <a:rPr lang="en-GB" dirty="0" err="1"/>
              <a:t>AirBnB</a:t>
            </a:r>
            <a:br>
              <a:rPr lang="en-GB" dirty="0">
                <a:solidFill>
                  <a:srgbClr val="25C1FB"/>
                </a:solidFill>
              </a:rPr>
            </a:b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1999" y="2786267"/>
            <a:ext cx="5334000" cy="1596865"/>
          </a:xfrm>
        </p:spPr>
        <p:txBody>
          <a:bodyPr/>
          <a:lstStyle/>
          <a:p>
            <a:r>
              <a:rPr lang="it-IT" sz="2000" dirty="0"/>
              <a:t>The «growth </a:t>
            </a:r>
            <a:r>
              <a:rPr lang="it-IT" sz="2000" dirty="0" err="1"/>
              <a:t>hack</a:t>
            </a:r>
            <a:r>
              <a:rPr lang="it-IT" sz="2000" dirty="0"/>
              <a:t>» of </a:t>
            </a:r>
            <a:r>
              <a:rPr lang="it-IT" sz="2000" dirty="0" err="1"/>
              <a:t>AirBnB</a:t>
            </a:r>
            <a:r>
              <a:rPr lang="it-IT" sz="2000" dirty="0"/>
              <a:t> </a:t>
            </a:r>
            <a:r>
              <a:rPr lang="it-IT" sz="2000" dirty="0" err="1"/>
              <a:t>was</a:t>
            </a:r>
            <a:r>
              <a:rPr lang="it-IT" sz="2000" dirty="0"/>
              <a:t> the use of </a:t>
            </a:r>
            <a:r>
              <a:rPr lang="it-IT" sz="2000" dirty="0" err="1"/>
              <a:t>professional</a:t>
            </a:r>
            <a:r>
              <a:rPr lang="it-IT" sz="2000" dirty="0"/>
              <a:t> </a:t>
            </a:r>
            <a:r>
              <a:rPr lang="it-IT" sz="2000" dirty="0" err="1"/>
              <a:t>photos</a:t>
            </a:r>
            <a:r>
              <a:rPr lang="it-IT" sz="2000" dirty="0"/>
              <a:t> of </a:t>
            </a:r>
            <a:r>
              <a:rPr lang="it-IT" sz="2000" dirty="0" err="1"/>
              <a:t>apartments</a:t>
            </a:r>
            <a:r>
              <a:rPr lang="it-IT" sz="2000" dirty="0"/>
              <a:t>, </a:t>
            </a: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caused</a:t>
            </a:r>
            <a:r>
              <a:rPr lang="it-IT" sz="2000" dirty="0"/>
              <a:t> an </a:t>
            </a:r>
            <a:r>
              <a:rPr lang="it-IT" sz="2000" dirty="0" err="1"/>
              <a:t>exponential</a:t>
            </a:r>
            <a:r>
              <a:rPr lang="it-IT" sz="2000" dirty="0"/>
              <a:t> growth.</a:t>
            </a:r>
          </a:p>
          <a:p>
            <a:r>
              <a:rPr lang="it-IT" sz="2000" dirty="0"/>
              <a:t>The integration with </a:t>
            </a:r>
            <a:r>
              <a:rPr lang="it-IT" sz="2000" dirty="0" err="1"/>
              <a:t>CraigList</a:t>
            </a:r>
            <a:r>
              <a:rPr lang="it-IT" sz="2000" dirty="0"/>
              <a:t> </a:t>
            </a:r>
            <a:r>
              <a:rPr lang="it-IT" sz="2000" dirty="0" err="1"/>
              <a:t>helped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</a:t>
            </a:r>
            <a:r>
              <a:rPr lang="it-IT" sz="2000" dirty="0" err="1"/>
              <a:t>well</a:t>
            </a:r>
            <a:r>
              <a:rPr lang="it-IT" sz="2000" dirty="0"/>
              <a:t>.</a:t>
            </a:r>
          </a:p>
          <a:p>
            <a:pPr marL="10858">
              <a:spcAft>
                <a:spcPts val="1692"/>
              </a:spcAft>
            </a:pPr>
            <a:endParaRPr lang="it-IT" sz="2400" dirty="0">
              <a:cs typeface="Palanquin" panose="020B0004020203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DF5F-E048-104D-A320-B3BDEEDDEB71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7" name="Picture 2" descr="Risultati immagini per airbnb photographers">
            <a:extLst>
              <a:ext uri="{FF2B5EF4-FFF2-40B4-BE49-F238E27FC236}">
                <a16:creationId xmlns:a16="http://schemas.microsoft.com/office/drawing/2014/main" id="{BFAC138D-71ED-476A-9F00-F601C8B469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16340" y="2060134"/>
            <a:ext cx="4410485" cy="146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E0DE7C0-975B-4559-9D4B-D3EA3ACD46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5757" y="3584700"/>
            <a:ext cx="3473545" cy="197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389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1999" y="867611"/>
            <a:ext cx="8375651" cy="394980"/>
          </a:xfrm>
        </p:spPr>
        <p:txBody>
          <a:bodyPr/>
          <a:lstStyle/>
          <a:p>
            <a:r>
              <a:rPr lang="en-GB" dirty="0"/>
              <a:t>GH Case Study: Facebook</a:t>
            </a:r>
            <a:br>
              <a:rPr lang="en-GB" dirty="0">
                <a:solidFill>
                  <a:srgbClr val="25C1FB"/>
                </a:solidFill>
              </a:rPr>
            </a:b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1999" y="3076648"/>
            <a:ext cx="5334000" cy="1373297"/>
          </a:xfrm>
        </p:spPr>
        <p:txBody>
          <a:bodyPr/>
          <a:lstStyle/>
          <a:p>
            <a:r>
              <a:rPr lang="it-IT" sz="2000" dirty="0"/>
              <a:t>Facebook </a:t>
            </a:r>
            <a:r>
              <a:rPr lang="it-IT" sz="2000" dirty="0" err="1"/>
              <a:t>was</a:t>
            </a:r>
            <a:r>
              <a:rPr lang="it-IT" sz="2000" dirty="0"/>
              <a:t> </a:t>
            </a:r>
            <a:r>
              <a:rPr lang="it-IT" sz="2000" dirty="0" err="1"/>
              <a:t>among</a:t>
            </a:r>
            <a:r>
              <a:rPr lang="it-IT" sz="2000" dirty="0"/>
              <a:t> the first </a:t>
            </a:r>
            <a:r>
              <a:rPr lang="it-IT" sz="2000" dirty="0" err="1"/>
              <a:t>services</a:t>
            </a:r>
            <a:r>
              <a:rPr lang="it-IT" sz="2000" dirty="0"/>
              <a:t> </a:t>
            </a:r>
            <a:r>
              <a:rPr lang="it-IT" sz="2000" dirty="0" err="1"/>
              <a:t>proposing</a:t>
            </a:r>
            <a:r>
              <a:rPr lang="it-IT" sz="2000" dirty="0"/>
              <a:t> a </a:t>
            </a:r>
            <a:r>
              <a:rPr lang="it-IT" sz="2000" dirty="0" err="1"/>
              <a:t>referral</a:t>
            </a:r>
            <a:r>
              <a:rPr lang="it-IT" sz="2000" dirty="0"/>
              <a:t> </a:t>
            </a:r>
            <a:r>
              <a:rPr lang="it-IT" sz="2000" dirty="0" err="1"/>
              <a:t>during</a:t>
            </a:r>
            <a:r>
              <a:rPr lang="it-IT" sz="2000" dirty="0"/>
              <a:t> </a:t>
            </a:r>
            <a:r>
              <a:rPr lang="it-IT" sz="2000" dirty="0" err="1"/>
              <a:t>registration</a:t>
            </a:r>
            <a:r>
              <a:rPr lang="it-IT" sz="2000" dirty="0"/>
              <a:t>. </a:t>
            </a:r>
          </a:p>
          <a:p>
            <a:r>
              <a:rPr lang="it-IT" sz="2000" dirty="0" err="1"/>
              <a:t>This</a:t>
            </a:r>
            <a:r>
              <a:rPr lang="it-IT" sz="2000" dirty="0"/>
              <a:t> </a:t>
            </a:r>
            <a:r>
              <a:rPr lang="it-IT" sz="2000" dirty="0" err="1"/>
              <a:t>was</a:t>
            </a:r>
            <a:r>
              <a:rPr lang="it-IT" sz="2000" dirty="0"/>
              <a:t> </a:t>
            </a:r>
            <a:r>
              <a:rPr lang="it-IT" sz="2000" dirty="0" err="1"/>
              <a:t>its</a:t>
            </a:r>
            <a:r>
              <a:rPr lang="it-IT" sz="2000" dirty="0"/>
              <a:t> best «</a:t>
            </a:r>
            <a:r>
              <a:rPr lang="it-IT" sz="2000" dirty="0" err="1"/>
              <a:t>hack</a:t>
            </a:r>
            <a:r>
              <a:rPr lang="it-IT" sz="2000" dirty="0"/>
              <a:t>».</a:t>
            </a:r>
          </a:p>
          <a:p>
            <a:pPr marL="10858">
              <a:spcAft>
                <a:spcPts val="1692"/>
              </a:spcAft>
            </a:pPr>
            <a:endParaRPr lang="it-IT" sz="2400" dirty="0">
              <a:cs typeface="Palanquin" panose="020B0004020203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DF5F-E048-104D-A320-B3BDEEDDEB71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5961214-6BF1-401A-98BF-90E86B4C1F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5705" y="2370259"/>
            <a:ext cx="5003890" cy="278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2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1999" y="867611"/>
            <a:ext cx="8375651" cy="394980"/>
          </a:xfrm>
        </p:spPr>
        <p:txBody>
          <a:bodyPr/>
          <a:lstStyle/>
          <a:p>
            <a:r>
              <a:rPr lang="en-GB" dirty="0"/>
              <a:t>GH Case Study: </a:t>
            </a:r>
            <a:r>
              <a:rPr lang="en-GB" dirty="0" err="1"/>
              <a:t>Linkedin</a:t>
            </a:r>
            <a:br>
              <a:rPr lang="en-GB" dirty="0">
                <a:solidFill>
                  <a:srgbClr val="25C1FB"/>
                </a:solidFill>
              </a:rPr>
            </a:b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1999" y="2713397"/>
            <a:ext cx="5334000" cy="1623162"/>
          </a:xfrm>
        </p:spPr>
        <p:txBody>
          <a:bodyPr/>
          <a:lstStyle/>
          <a:p>
            <a:pPr marL="10858">
              <a:spcAft>
                <a:spcPts val="1692"/>
              </a:spcAft>
            </a:pPr>
            <a:r>
              <a:rPr lang="it-IT" sz="2000" dirty="0" err="1"/>
              <a:t>Linkedin</a:t>
            </a:r>
            <a:r>
              <a:rPr lang="it-IT" sz="2000" dirty="0"/>
              <a:t> </a:t>
            </a:r>
            <a:r>
              <a:rPr lang="it-IT" sz="2000" dirty="0" err="1"/>
              <a:t>hack</a:t>
            </a:r>
            <a:r>
              <a:rPr lang="it-IT" sz="2000" dirty="0"/>
              <a:t> </a:t>
            </a:r>
            <a:r>
              <a:rPr lang="it-IT" sz="2000" dirty="0" err="1"/>
              <a:t>was</a:t>
            </a:r>
            <a:r>
              <a:rPr lang="it-IT" sz="2000" dirty="0"/>
              <a:t> the </a:t>
            </a:r>
            <a:r>
              <a:rPr lang="it-IT" sz="2000" dirty="0" err="1"/>
              <a:t>ability</a:t>
            </a:r>
            <a:r>
              <a:rPr lang="it-IT" sz="2000" dirty="0"/>
              <a:t> in </a:t>
            </a:r>
            <a:r>
              <a:rPr lang="it-IT" sz="2000" dirty="0" err="1"/>
              <a:t>indexing</a:t>
            </a:r>
            <a:r>
              <a:rPr lang="it-IT" sz="2000" dirty="0"/>
              <a:t> </a:t>
            </a:r>
            <a:r>
              <a:rPr lang="it-IT" sz="2000" dirty="0" err="1"/>
              <a:t>people</a:t>
            </a:r>
            <a:r>
              <a:rPr lang="it-IT" sz="2000" dirty="0"/>
              <a:t> </a:t>
            </a:r>
            <a:r>
              <a:rPr lang="it-IT" sz="2000" dirty="0" err="1"/>
              <a:t>profiles</a:t>
            </a:r>
            <a:r>
              <a:rPr lang="it-IT" sz="2000" dirty="0"/>
              <a:t> on Google, so </a:t>
            </a:r>
            <a:r>
              <a:rPr lang="it-IT" sz="2000" dirty="0" err="1"/>
              <a:t>that</a:t>
            </a:r>
            <a:r>
              <a:rPr lang="it-IT" sz="2000" dirty="0"/>
              <a:t> </a:t>
            </a:r>
            <a:r>
              <a:rPr lang="it-IT" sz="2000" dirty="0" err="1"/>
              <a:t>each</a:t>
            </a:r>
            <a:r>
              <a:rPr lang="it-IT" sz="2000" dirty="0"/>
              <a:t> time a name and </a:t>
            </a:r>
            <a:r>
              <a:rPr lang="it-IT" sz="2000" dirty="0" err="1"/>
              <a:t>surname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searched</a:t>
            </a:r>
            <a:r>
              <a:rPr lang="it-IT" sz="2000" dirty="0"/>
              <a:t>, the </a:t>
            </a:r>
            <a:r>
              <a:rPr lang="it-IT" sz="2000" dirty="0" err="1"/>
              <a:t>person</a:t>
            </a:r>
            <a:r>
              <a:rPr lang="it-IT" sz="2000" dirty="0"/>
              <a:t> </a:t>
            </a:r>
            <a:r>
              <a:rPr lang="it-IT" sz="2000" dirty="0" err="1"/>
              <a:t>Linkedin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listed</a:t>
            </a:r>
            <a:r>
              <a:rPr lang="it-IT" sz="2000" dirty="0"/>
              <a:t> first.</a:t>
            </a:r>
          </a:p>
          <a:p>
            <a:pPr marL="10858">
              <a:spcAft>
                <a:spcPts val="1692"/>
              </a:spcAft>
            </a:pPr>
            <a:endParaRPr lang="it-IT" sz="2400" dirty="0">
              <a:cs typeface="Palanquin" panose="020B0004020203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DF5F-E048-104D-A320-B3BDEEDDEB71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501FC0F-F83C-468B-93B9-39A24695D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029" y="2587703"/>
            <a:ext cx="5061241" cy="168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82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1999" y="867611"/>
            <a:ext cx="8375651" cy="394980"/>
          </a:xfrm>
        </p:spPr>
        <p:txBody>
          <a:bodyPr/>
          <a:lstStyle/>
          <a:p>
            <a:r>
              <a:rPr lang="en-GB" dirty="0"/>
              <a:t>Growth Hacking is data driven</a:t>
            </a:r>
            <a:br>
              <a:rPr lang="en-GB" dirty="0">
                <a:solidFill>
                  <a:srgbClr val="25C1FB"/>
                </a:solidFill>
              </a:rPr>
            </a:b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1999" y="3153592"/>
            <a:ext cx="5334000" cy="1219409"/>
          </a:xfrm>
        </p:spPr>
        <p:txBody>
          <a:bodyPr/>
          <a:lstStyle/>
          <a:p>
            <a:pPr marL="10858">
              <a:spcAft>
                <a:spcPts val="1692"/>
              </a:spcAft>
            </a:pPr>
            <a:r>
              <a:rPr lang="it-IT" sz="2000" dirty="0" err="1"/>
              <a:t>It’s</a:t>
            </a:r>
            <a:r>
              <a:rPr lang="it-IT" sz="2000" dirty="0"/>
              <a:t> </a:t>
            </a:r>
            <a:r>
              <a:rPr lang="it-IT" sz="2000" dirty="0" err="1"/>
              <a:t>important</a:t>
            </a:r>
            <a:r>
              <a:rPr lang="it-IT" sz="2000" dirty="0"/>
              <a:t> to root a project growth on </a:t>
            </a:r>
            <a:r>
              <a:rPr lang="it-IT" sz="2000" dirty="0" err="1"/>
              <a:t>real</a:t>
            </a:r>
            <a:r>
              <a:rPr lang="it-IT" sz="2000" dirty="0"/>
              <a:t> </a:t>
            </a:r>
            <a:r>
              <a:rPr lang="it-IT" sz="2000" dirty="0" err="1"/>
              <a:t>metrics</a:t>
            </a:r>
            <a:r>
              <a:rPr lang="it-IT" sz="2000" dirty="0"/>
              <a:t> and </a:t>
            </a:r>
            <a:r>
              <a:rPr lang="it-IT" sz="2000" dirty="0" err="1"/>
              <a:t>not</a:t>
            </a:r>
            <a:r>
              <a:rPr lang="it-IT" sz="2000" dirty="0"/>
              <a:t> </a:t>
            </a:r>
            <a:r>
              <a:rPr lang="it-IT" sz="2000" dirty="0" err="1"/>
              <a:t>opinions</a:t>
            </a:r>
            <a:r>
              <a:rPr lang="it-IT" sz="2000" dirty="0"/>
              <a:t> or </a:t>
            </a:r>
            <a:r>
              <a:rPr lang="it-IT" sz="2000" dirty="0" err="1"/>
              <a:t>vanity</a:t>
            </a:r>
            <a:r>
              <a:rPr lang="it-IT" sz="2000" dirty="0"/>
              <a:t>, from the </a:t>
            </a:r>
            <a:r>
              <a:rPr lang="it-IT" sz="2000" dirty="0" err="1"/>
              <a:t>very</a:t>
            </a:r>
            <a:r>
              <a:rPr lang="it-IT" sz="2000" dirty="0"/>
              <a:t> first start. </a:t>
            </a:r>
          </a:p>
          <a:p>
            <a:pPr marL="10858">
              <a:spcAft>
                <a:spcPts val="1692"/>
              </a:spcAft>
            </a:pPr>
            <a:endParaRPr lang="it-IT" sz="2400" dirty="0">
              <a:cs typeface="Palanquin" panose="020B0004020203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DF5F-E048-104D-A320-B3BDEEDDEB71}" type="datetime1">
              <a:rPr lang="en-GB" smtClean="0"/>
              <a:pPr/>
              <a:t>20/10/2018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60D8516-8C80-40C6-B539-04111F2E3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248" y="2376008"/>
            <a:ext cx="4933577" cy="277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36396"/>
      </p:ext>
    </p:extLst>
  </p:cSld>
  <p:clrMapOvr>
    <a:masterClrMapping/>
  </p:clrMapOvr>
</p:sld>
</file>

<file path=ppt/theme/theme1.xml><?xml version="1.0" encoding="utf-8"?>
<a:theme xmlns:a="http://schemas.openxmlformats.org/drawingml/2006/main" name="Enel Template v2.2">
  <a:themeElements>
    <a:clrScheme name="ENEL">
      <a:dk1>
        <a:sysClr val="windowText" lastClr="000000"/>
      </a:dk1>
      <a:lt1>
        <a:sysClr val="window" lastClr="FFFFFF"/>
      </a:lt1>
      <a:dk2>
        <a:srgbClr val="C6C6C6"/>
      </a:dk2>
      <a:lt2>
        <a:srgbClr val="EDEEE8"/>
      </a:lt2>
      <a:accent1>
        <a:srgbClr val="0655FA"/>
      </a:accent1>
      <a:accent2>
        <a:srgbClr val="40B9E6"/>
      </a:accent2>
      <a:accent3>
        <a:srgbClr val="E71401"/>
      </a:accent3>
      <a:accent4>
        <a:srgbClr val="FE0F64"/>
      </a:accent4>
      <a:accent5>
        <a:srgbClr val="028C59"/>
      </a:accent5>
      <a:accent6>
        <a:srgbClr val="55BD5A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88E4D010-1F27-4A82-8F74-3F1761496E3A}" vid="{82C91379-86C5-4FC2-B588-90C0BFC7AC0B}"/>
    </a:ext>
  </a:extLst>
</a:theme>
</file>

<file path=ppt/theme/theme2.xml><?xml version="1.0" encoding="utf-8"?>
<a:theme xmlns:a="http://schemas.openxmlformats.org/drawingml/2006/main" name="1_Enel Template v2.2">
  <a:themeElements>
    <a:clrScheme name="ENEL">
      <a:dk1>
        <a:sysClr val="windowText" lastClr="000000"/>
      </a:dk1>
      <a:lt1>
        <a:sysClr val="window" lastClr="FFFFFF"/>
      </a:lt1>
      <a:dk2>
        <a:srgbClr val="C6C6C6"/>
      </a:dk2>
      <a:lt2>
        <a:srgbClr val="EDEEE8"/>
      </a:lt2>
      <a:accent1>
        <a:srgbClr val="0655FA"/>
      </a:accent1>
      <a:accent2>
        <a:srgbClr val="40B9E6"/>
      </a:accent2>
      <a:accent3>
        <a:srgbClr val="E71401"/>
      </a:accent3>
      <a:accent4>
        <a:srgbClr val="FE0F64"/>
      </a:accent4>
      <a:accent5>
        <a:srgbClr val="028C59"/>
      </a:accent5>
      <a:accent6>
        <a:srgbClr val="55BD5A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88E4D010-1F27-4A82-8F74-3F1761496E3A}" vid="{18D66783-A63F-4EA3-9EB7-07C3A372964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Enel Template v2</Template>
  <TotalTime>0</TotalTime>
  <Words>458</Words>
  <Application>Microsoft Office PowerPoint</Application>
  <PresentationFormat>Widescreen</PresentationFormat>
  <Paragraphs>75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Arial</vt:lpstr>
      <vt:lpstr>Calibri</vt:lpstr>
      <vt:lpstr>Lucida Grande</vt:lpstr>
      <vt:lpstr>Palanquin</vt:lpstr>
      <vt:lpstr>Enel Template v2.2</vt:lpstr>
      <vt:lpstr>1_Enel Template v2.2</vt:lpstr>
      <vt:lpstr>Growth Hacking Enel Toolkit</vt:lpstr>
      <vt:lpstr>Growth Hacking Story </vt:lpstr>
      <vt:lpstr>Growth Hacker Definition </vt:lpstr>
      <vt:lpstr>What is growth hacking? </vt:lpstr>
      <vt:lpstr>GH Case Study: Hotmail </vt:lpstr>
      <vt:lpstr>GH Case Study: AirBnB </vt:lpstr>
      <vt:lpstr>GH Case Study: Facebook </vt:lpstr>
      <vt:lpstr>GH Case Study: Linkedin </vt:lpstr>
      <vt:lpstr>Growth Hacking is data driven </vt:lpstr>
      <vt:lpstr>Growth Hacker skills </vt:lpstr>
      <vt:lpstr>Growth Hacker’s paradise </vt:lpstr>
      <vt:lpstr>Growth Hacker’s goal </vt:lpstr>
      <vt:lpstr>A Product/Market fit metric 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2016-01-18T12:45:27Z</cp:lastPrinted>
  <dcterms:created xsi:type="dcterms:W3CDTF">2018-10-18T11:32:06Z</dcterms:created>
  <dcterms:modified xsi:type="dcterms:W3CDTF">2018-10-20T21:37:30Z</dcterms:modified>
</cp:coreProperties>
</file>