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71" r:id="rId2"/>
  </p:sldMasterIdLst>
  <p:notesMasterIdLst>
    <p:notesMasterId r:id="rId25"/>
  </p:notesMasterIdLst>
  <p:handoutMasterIdLst>
    <p:handoutMasterId r:id="rId26"/>
  </p:handoutMasterIdLst>
  <p:sldIdLst>
    <p:sldId id="280" r:id="rId3"/>
    <p:sldId id="279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0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728" userDrawn="1">
          <p15:clr>
            <a:srgbClr val="A4A3A4"/>
          </p15:clr>
        </p15:guide>
        <p15:guide id="4" orient="horz" pos="1296" userDrawn="1">
          <p15:clr>
            <a:srgbClr val="A4A3A4"/>
          </p15:clr>
        </p15:guide>
        <p15:guide id="5" orient="horz" pos="864" userDrawn="1">
          <p15:clr>
            <a:srgbClr val="A4A3A4"/>
          </p15:clr>
        </p15:guide>
        <p15:guide id="6" orient="horz" pos="434" userDrawn="1">
          <p15:clr>
            <a:srgbClr val="A4A3A4"/>
          </p15:clr>
        </p15:guide>
        <p15:guide id="7" orient="horz" pos="2590" userDrawn="1">
          <p15:clr>
            <a:srgbClr val="A4A3A4"/>
          </p15:clr>
        </p15:guide>
        <p15:guide id="8" orient="horz" pos="3022" userDrawn="1">
          <p15:clr>
            <a:srgbClr val="A4A3A4"/>
          </p15:clr>
        </p15:guide>
        <p15:guide id="9" orient="horz" pos="3454" userDrawn="1">
          <p15:clr>
            <a:srgbClr val="A4A3A4"/>
          </p15:clr>
        </p15:guide>
        <p15:guide id="10" orient="horz" pos="3884" userDrawn="1">
          <p15:clr>
            <a:srgbClr val="A4A3A4"/>
          </p15:clr>
        </p15:guide>
        <p15:guide id="11" pos="3359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2398" userDrawn="1">
          <p15:clr>
            <a:srgbClr val="A4A3A4"/>
          </p15:clr>
        </p15:guide>
        <p15:guide id="14" pos="1920" userDrawn="1">
          <p15:clr>
            <a:srgbClr val="A4A3A4"/>
          </p15:clr>
        </p15:guide>
        <p15:guide id="15" pos="1438" userDrawn="1">
          <p15:clr>
            <a:srgbClr val="A4A3A4"/>
          </p15:clr>
        </p15:guide>
        <p15:guide id="16" pos="960" userDrawn="1">
          <p15:clr>
            <a:srgbClr val="A4A3A4"/>
          </p15:clr>
        </p15:guide>
        <p15:guide id="17" pos="479" userDrawn="1">
          <p15:clr>
            <a:srgbClr val="A4A3A4"/>
          </p15:clr>
        </p15:guide>
        <p15:guide id="18" pos="4320" userDrawn="1">
          <p15:clr>
            <a:srgbClr val="A4A3A4"/>
          </p15:clr>
        </p15:guide>
        <p15:guide id="19" pos="4798" userDrawn="1">
          <p15:clr>
            <a:srgbClr val="A4A3A4"/>
          </p15:clr>
        </p15:guide>
        <p15:guide id="20" pos="5278" userDrawn="1">
          <p15:clr>
            <a:srgbClr val="A4A3A4"/>
          </p15:clr>
        </p15:guide>
        <p15:guide id="21" pos="5756" userDrawn="1">
          <p15:clr>
            <a:srgbClr val="A4A3A4"/>
          </p15:clr>
        </p15:guide>
        <p15:guide id="22" pos="6236" userDrawn="1">
          <p15:clr>
            <a:srgbClr val="A4A3A4"/>
          </p15:clr>
        </p15:guide>
        <p15:guide id="23" pos="6718" userDrawn="1">
          <p15:clr>
            <a:srgbClr val="A4A3A4"/>
          </p15:clr>
        </p15:guide>
        <p15:guide id="24" pos="7198" userDrawn="1">
          <p15:clr>
            <a:srgbClr val="A4A3A4"/>
          </p15:clr>
        </p15:guide>
        <p15:guide id="25" orient="horz" pos="2152">
          <p15:clr>
            <a:srgbClr val="A4A3A4"/>
          </p15:clr>
        </p15:guide>
        <p15:guide id="26" orient="horz" pos="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70D"/>
    <a:srgbClr val="F33607"/>
    <a:srgbClr val="55BD5A"/>
    <a:srgbClr val="028C59"/>
    <a:srgbClr val="40B9E6"/>
    <a:srgbClr val="0655FA"/>
    <a:srgbClr val="FE0F64"/>
    <a:srgbClr val="E71401"/>
    <a:srgbClr val="EDEEE8"/>
    <a:srgbClr val="C6C6C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50" autoAdjust="0"/>
    <p:restoredTop sz="94357" autoAdjust="0"/>
  </p:normalViewPr>
  <p:slideViewPr>
    <p:cSldViewPr snapToGrid="0" snapToObjects="1">
      <p:cViewPr varScale="1">
        <p:scale>
          <a:sx n="72" d="100"/>
          <a:sy n="72" d="100"/>
        </p:scale>
        <p:origin x="900" y="66"/>
      </p:cViewPr>
      <p:guideLst>
        <p:guide pos="3840"/>
        <p:guide orient="horz" pos="2160"/>
        <p:guide orient="horz" pos="1728"/>
        <p:guide orient="horz" pos="1296"/>
        <p:guide orient="horz" pos="864"/>
        <p:guide orient="horz" pos="434"/>
        <p:guide orient="horz" pos="2590"/>
        <p:guide orient="horz" pos="3022"/>
        <p:guide orient="horz" pos="3454"/>
        <p:guide orient="horz" pos="3884"/>
        <p:guide pos="3359"/>
        <p:guide pos="2880"/>
        <p:guide pos="2398"/>
        <p:guide pos="1920"/>
        <p:guide pos="1438"/>
        <p:guide pos="960"/>
        <p:guide pos="479"/>
        <p:guide pos="4320"/>
        <p:guide pos="4798"/>
        <p:guide pos="5278"/>
        <p:guide pos="5756"/>
        <p:guide pos="6236"/>
        <p:guide pos="6718"/>
        <p:guide pos="7198"/>
        <p:guide orient="horz" pos="2152"/>
        <p:guide orient="horz" pos="870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1F510-2865-AD40-B295-EFE53B47B615}" type="datetimeFigureOut">
              <a:rPr lang="en-US" smtClean="0"/>
              <a:pPr/>
              <a:t>10/20/2018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C96FB-A7F6-4D46-979D-BE69A3DE088F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75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2DA8-FDC1-D147-9E87-8AE9AC161936}" type="datetimeFigureOut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B304-E99A-554B-A154-AA493B70D9FA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302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fld id="{FED5E194-A313-3546-9321-A3CB328571C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2" y="5638329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AAD403E6-FF96-BE4B-84CA-676501F01629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4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8EEDE2B-4951-7742-A2AB-6ED26DAF47B2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879087" y="2344098"/>
            <a:ext cx="109824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8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D4C6-EA1E-7748-8D26-B44A63FDFE33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5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55B-9869-0E45-B986-8EB86A00C150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67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1C19-7526-424E-BFA6-F826B78A7CB0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88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86B6-A166-D84A-95C6-F9F4B2599B87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8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F53D-92EE-B146-A309-B3AE8F8662FA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33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AAD403E6-FF96-BE4B-84CA-676501F01629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8EEDE2B-4951-7742-A2AB-6ED26DAF47B2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879087" y="2344098"/>
            <a:ext cx="109824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D4C6-EA1E-7748-8D26-B44A63FDFE33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7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55B-9869-0E45-B986-8EB86A00C150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1C19-7526-424E-BFA6-F826B78A7CB0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86B6-A166-D84A-95C6-F9F4B2599B87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6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F53D-92EE-B146-A309-B3AE8F8662FA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80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fld id="{FED5E194-A313-3546-9321-A3CB328571C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2" y="5638329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8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it-IT" noProof="0"/>
              <a:t>Modifica gli stili del testo dello schema
Secondo livello
Terzo livello
Quarto livello
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B8018B4-E1FB-B74E-A39A-4200264D9A67}" type="datetime1">
              <a:rPr lang="en-GB" noProof="0" smtClean="0"/>
              <a:pPr/>
              <a:t>20/10/2018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5" r:id="rId3"/>
    <p:sldLayoutId id="2147483652" r:id="rId4"/>
    <p:sldLayoutId id="2147483657" r:id="rId5"/>
    <p:sldLayoutId id="2147483658" r:id="rId6"/>
    <p:sldLayoutId id="2147483654" r:id="rId7"/>
    <p:sldLayoutId id="2147483655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B8018B4-E1FB-B74E-A39A-4200264D9A67}" type="datetime1">
              <a:rPr lang="en-GB" noProof="0" smtClean="0"/>
              <a:pPr/>
              <a:t>20/10/2018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9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81" r:id="rId4"/>
    <p:sldLayoutId id="2147483682" r:id="rId5"/>
    <p:sldLayoutId id="2147483683" r:id="rId6"/>
    <p:sldLayoutId id="2147483685" r:id="rId7"/>
    <p:sldLayoutId id="214748368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en.wikipedia.org/wiki/Bran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Competitor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Version 1.0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DA4C-A398-6A49-99BD-15C679B332A1}" type="datetime1">
              <a:rPr lang="en-GB" smtClean="0"/>
              <a:pPr/>
              <a:t>20/10/2018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31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2211" y="867611"/>
            <a:ext cx="8375651" cy="394980"/>
          </a:xfrm>
        </p:spPr>
        <p:txBody>
          <a:bodyPr/>
          <a:lstStyle/>
          <a:p>
            <a:r>
              <a:rPr lang="en-GB" dirty="0"/>
              <a:t>Positioning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2585252"/>
            <a:ext cx="5334000" cy="1687495"/>
          </a:xfrm>
        </p:spPr>
        <p:txBody>
          <a:bodyPr/>
          <a:lstStyle/>
          <a:p>
            <a:pPr marL="17999" marR="145794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it-IT" sz="2000" spc="-106" dirty="0" err="1">
                <a:cs typeface="Arial"/>
              </a:rPr>
              <a:t>Think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about</a:t>
            </a:r>
            <a:r>
              <a:rPr lang="it-IT" sz="2000" spc="-106" dirty="0">
                <a:cs typeface="Arial"/>
              </a:rPr>
              <a:t>:</a:t>
            </a:r>
          </a:p>
          <a:p>
            <a:pPr marL="17999" marR="145794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it-IT" sz="2000" b="1" i="1" spc="-106" dirty="0" err="1">
                <a:cs typeface="Arial"/>
              </a:rPr>
              <a:t>Sweet</a:t>
            </a:r>
            <a:r>
              <a:rPr lang="it-IT" sz="2000" b="1" i="1" spc="-106" dirty="0">
                <a:cs typeface="Arial"/>
              </a:rPr>
              <a:t> cola-</a:t>
            </a:r>
            <a:r>
              <a:rPr lang="it-IT" sz="2000" b="1" i="1" spc="-106" dirty="0" err="1">
                <a:cs typeface="Arial"/>
              </a:rPr>
              <a:t>based</a:t>
            </a:r>
            <a:r>
              <a:rPr lang="it-IT" sz="2000" b="1" i="1" spc="-106" dirty="0">
                <a:cs typeface="Arial"/>
              </a:rPr>
              <a:t> </a:t>
            </a:r>
            <a:r>
              <a:rPr lang="it-IT" sz="2000" b="1" i="1" spc="-106" dirty="0" err="1">
                <a:cs typeface="Arial"/>
              </a:rPr>
              <a:t>drinks</a:t>
            </a:r>
            <a:endParaRPr lang="it-IT" sz="2000" b="1" i="1" spc="-106" dirty="0">
              <a:cs typeface="Arial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6B84F53-96E4-4DB5-8BB8-3EEFFDD699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554" y="2039151"/>
            <a:ext cx="5517271" cy="34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6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79038"/>
            <a:ext cx="8375651" cy="394980"/>
          </a:xfrm>
        </p:spPr>
        <p:txBody>
          <a:bodyPr/>
          <a:lstStyle/>
          <a:p>
            <a:r>
              <a:rPr lang="en-GB" dirty="0"/>
              <a:t>Positioning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D6B65E1-DA79-4FB3-BD21-0E0EAE7D9B8B}"/>
              </a:ext>
            </a:extLst>
          </p:cNvPr>
          <p:cNvSpPr/>
          <p:nvPr/>
        </p:nvSpPr>
        <p:spPr>
          <a:xfrm>
            <a:off x="1207805" y="2044863"/>
            <a:ext cx="456006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9" marR="145794" algn="ctr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it-IT" sz="2400" b="1" i="1" spc="-106" dirty="0">
                <a:latin typeface="+mj-lt"/>
                <a:cs typeface="Arial"/>
              </a:rPr>
              <a:t>Coca Cola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379D916-AF17-4052-B7D7-D621D077A6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842" y="2044864"/>
            <a:ext cx="5517271" cy="344829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2A4FC63-1AE1-4A36-A141-890F1D849F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138" y="2716255"/>
            <a:ext cx="1953367" cy="277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27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Positioning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16E4CE2-18FF-441E-9BA1-9129FCBD0EB1}"/>
              </a:ext>
            </a:extLst>
          </p:cNvPr>
          <p:cNvSpPr/>
          <p:nvPr/>
        </p:nvSpPr>
        <p:spPr>
          <a:xfrm>
            <a:off x="1153517" y="2039150"/>
            <a:ext cx="456006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9" marR="145794" algn="ctr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it-IT" sz="2400" b="1" i="1" spc="-106" dirty="0">
                <a:solidFill>
                  <a:prstClr val="black"/>
                </a:solidFill>
                <a:latin typeface="+mj-lt"/>
                <a:cs typeface="Arial"/>
              </a:rPr>
              <a:t>PEPSI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1F2BAD6-7B83-4EE4-9560-49239246FF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554" y="2039151"/>
            <a:ext cx="5517271" cy="344829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5F4D34F-98D6-4A40-9408-FDFBBC6D09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956" y="3004459"/>
            <a:ext cx="2257049" cy="225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04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Positioning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2834136"/>
            <a:ext cx="5334000" cy="1556867"/>
          </a:xfrm>
        </p:spPr>
        <p:txBody>
          <a:bodyPr/>
          <a:lstStyle/>
          <a:p>
            <a:pPr marL="17999" marR="145794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it-IT" sz="2400" spc="-106" dirty="0" err="1">
                <a:cs typeface="Arial"/>
              </a:rPr>
              <a:t>Think</a:t>
            </a:r>
            <a:r>
              <a:rPr lang="it-IT" sz="2400" spc="-106" dirty="0">
                <a:cs typeface="Arial"/>
              </a:rPr>
              <a:t> </a:t>
            </a:r>
            <a:r>
              <a:rPr lang="it-IT" sz="2400" spc="-106" dirty="0" err="1">
                <a:cs typeface="Arial"/>
              </a:rPr>
              <a:t>about</a:t>
            </a:r>
            <a:r>
              <a:rPr lang="it-IT" sz="2400" spc="-106" dirty="0">
                <a:cs typeface="Arial"/>
              </a:rPr>
              <a:t>:</a:t>
            </a:r>
          </a:p>
          <a:p>
            <a:pPr marL="17999" marR="145794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it-IT" sz="2400" b="1" i="1" spc="-106" dirty="0">
                <a:cs typeface="Arial"/>
              </a:rPr>
              <a:t>Energy </a:t>
            </a:r>
            <a:r>
              <a:rPr lang="it-IT" sz="2400" b="1" i="1" spc="-106" dirty="0" err="1">
                <a:cs typeface="Arial"/>
              </a:rPr>
              <a:t>drinks</a:t>
            </a:r>
            <a:endParaRPr lang="it-IT" sz="2400" b="1" i="1" spc="-106" dirty="0">
              <a:cs typeface="Arial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4F47C08-6F0A-4FF3-855E-A79A84C653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241" y="2055703"/>
            <a:ext cx="4972584" cy="341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8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Positioning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967DA18-F4F5-463D-9475-8C0964AE40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046" y="3423369"/>
            <a:ext cx="2059793" cy="205979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A938AAA-831C-42E6-9776-30F85B5834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039" y="2068207"/>
            <a:ext cx="4972584" cy="341495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D28B77D-2A3D-4851-B9B4-8671777DB4AB}"/>
              </a:ext>
            </a:extLst>
          </p:cNvPr>
          <p:cNvSpPr/>
          <p:nvPr/>
        </p:nvSpPr>
        <p:spPr>
          <a:xfrm>
            <a:off x="772377" y="2068205"/>
            <a:ext cx="456006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9" marR="145794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it-IT" sz="2000" spc="-106" dirty="0">
                <a:latin typeface="+mj-lt"/>
                <a:cs typeface="Arial"/>
              </a:rPr>
              <a:t>Think about:</a:t>
            </a:r>
          </a:p>
          <a:p>
            <a:pPr marL="17999" marR="145794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it-IT" sz="2000" b="1" i="1" spc="-106" dirty="0">
                <a:latin typeface="+mj-lt"/>
                <a:cs typeface="Arial"/>
              </a:rPr>
              <a:t>Energy </a:t>
            </a:r>
            <a:r>
              <a:rPr lang="it-IT" sz="2000" b="1" i="1" spc="-106" dirty="0" err="1">
                <a:latin typeface="+mj-lt"/>
                <a:cs typeface="Arial"/>
              </a:rPr>
              <a:t>drinks</a:t>
            </a:r>
            <a:endParaRPr lang="it-IT" sz="2000" b="1" i="1" spc="-106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22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Positioning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815870B-68DC-48B5-B2DC-438EFE3CCC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824" y="2055820"/>
            <a:ext cx="4972584" cy="341495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9A75028-7274-4F62-ADEC-0706A859DF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539" y="3429003"/>
            <a:ext cx="2004048" cy="200404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5216A68E-7B6F-4B5E-BA7B-DBAC3E34AD2C}"/>
              </a:ext>
            </a:extLst>
          </p:cNvPr>
          <p:cNvSpPr/>
          <p:nvPr/>
        </p:nvSpPr>
        <p:spPr>
          <a:xfrm>
            <a:off x="772377" y="2068207"/>
            <a:ext cx="456006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9" marR="145794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it-IT" sz="2000" spc="-106" dirty="0">
                <a:latin typeface="+mj-lt"/>
                <a:cs typeface="Arial"/>
              </a:rPr>
              <a:t>Think about:</a:t>
            </a:r>
          </a:p>
          <a:p>
            <a:pPr marL="17999" marR="145794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it-IT" sz="2000" b="1" i="1" spc="-106" dirty="0">
                <a:latin typeface="+mj-lt"/>
                <a:cs typeface="Arial"/>
              </a:rPr>
              <a:t>Energy </a:t>
            </a:r>
            <a:r>
              <a:rPr lang="it-IT" sz="2000" b="1" i="1" spc="-106" dirty="0" err="1">
                <a:latin typeface="+mj-lt"/>
                <a:cs typeface="Arial"/>
              </a:rPr>
              <a:t>drinks</a:t>
            </a:r>
            <a:endParaRPr lang="it-IT" sz="2000" b="1" i="1" spc="-106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94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Positioning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EA11E9-8C4D-4321-B05E-6B70DCEED8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039" y="2055820"/>
            <a:ext cx="4972584" cy="341495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3D7C390-42F3-4EE3-917E-7F61BD0E9F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2882" y="3268499"/>
            <a:ext cx="1635358" cy="238828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135ED18-071E-45F1-BD19-9E5E4273181F}"/>
              </a:ext>
            </a:extLst>
          </p:cNvPr>
          <p:cNvSpPr/>
          <p:nvPr/>
        </p:nvSpPr>
        <p:spPr>
          <a:xfrm>
            <a:off x="772377" y="2068205"/>
            <a:ext cx="456006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9" marR="145794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it-IT" sz="2000" spc="-106" dirty="0">
                <a:latin typeface="+mj-lt"/>
                <a:cs typeface="Arial"/>
              </a:rPr>
              <a:t>Think about:</a:t>
            </a:r>
          </a:p>
          <a:p>
            <a:pPr marL="17999" marR="145794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it-IT" sz="2000" b="1" i="1" spc="-106" dirty="0">
                <a:latin typeface="+mj-lt"/>
                <a:cs typeface="Arial"/>
              </a:rPr>
              <a:t>Energy </a:t>
            </a:r>
            <a:r>
              <a:rPr lang="it-IT" sz="2000" b="1" i="1" spc="-106" dirty="0" err="1">
                <a:latin typeface="+mj-lt"/>
                <a:cs typeface="Arial"/>
              </a:rPr>
              <a:t>drinks</a:t>
            </a:r>
            <a:endParaRPr lang="it-IT" sz="2000" b="1" i="1" spc="-106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49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Market Analysis and Competition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2211" y="3076649"/>
            <a:ext cx="5334000" cy="1373297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000" spc="-106" dirty="0">
                <a:cs typeface="Arial"/>
              </a:rPr>
              <a:t>How to approach a need: create a product for an </a:t>
            </a:r>
            <a:r>
              <a:rPr lang="it-IT" sz="2000" spc="-106" dirty="0" err="1">
                <a:cs typeface="Arial"/>
              </a:rPr>
              <a:t>existing</a:t>
            </a:r>
            <a:r>
              <a:rPr lang="it-IT" sz="2000" spc="-106" dirty="0">
                <a:cs typeface="Arial"/>
              </a:rPr>
              <a:t> market </a:t>
            </a:r>
            <a:r>
              <a:rPr lang="it-IT" sz="2000" spc="-106" dirty="0" err="1">
                <a:cs typeface="Arial"/>
              </a:rPr>
              <a:t>instead</a:t>
            </a:r>
            <a:r>
              <a:rPr lang="it-IT" sz="2000" spc="-106" dirty="0">
                <a:cs typeface="Arial"/>
              </a:rPr>
              <a:t> of </a:t>
            </a:r>
            <a:r>
              <a:rPr lang="it-IT" sz="2000" spc="-106" dirty="0" err="1">
                <a:cs typeface="Arial"/>
              </a:rPr>
              <a:t>searching</a:t>
            </a:r>
            <a:r>
              <a:rPr lang="it-IT" sz="2000" spc="-106" dirty="0">
                <a:cs typeface="Arial"/>
              </a:rPr>
              <a:t> a market for </a:t>
            </a:r>
            <a:r>
              <a:rPr lang="it-IT" sz="2000" spc="-106" dirty="0" err="1">
                <a:cs typeface="Arial"/>
              </a:rPr>
              <a:t>your</a:t>
            </a:r>
            <a:r>
              <a:rPr lang="it-IT" sz="2000" spc="-106" dirty="0">
                <a:cs typeface="Arial"/>
              </a:rPr>
              <a:t> product</a:t>
            </a:r>
            <a:endParaRPr lang="it-IT" sz="2000" b="1" i="1" spc="-106" dirty="0">
              <a:cs typeface="Arial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5D318F8-42B1-4D00-B8CB-7FE60C6ED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013" y="2042097"/>
            <a:ext cx="2841812" cy="344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83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2211" y="855191"/>
            <a:ext cx="8375651" cy="394980"/>
          </a:xfrm>
        </p:spPr>
        <p:txBody>
          <a:bodyPr/>
          <a:lstStyle/>
          <a:p>
            <a:r>
              <a:rPr lang="en-GB" dirty="0"/>
              <a:t>Competitor analysis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2319319"/>
            <a:ext cx="5334000" cy="2690467"/>
          </a:xfrm>
        </p:spPr>
        <p:txBody>
          <a:bodyPr/>
          <a:lstStyle/>
          <a:p>
            <a:pPr marL="360867" marR="145794" indent="-342867" defTabSz="129594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99480" algn="l"/>
                <a:tab pos="500379" algn="l"/>
              </a:tabLst>
            </a:pPr>
            <a:r>
              <a:rPr lang="it-IT" sz="2000" spc="-106" dirty="0" err="1">
                <a:cs typeface="Arial"/>
              </a:rPr>
              <a:t>Identify</a:t>
            </a:r>
            <a:r>
              <a:rPr lang="it-IT" sz="2000" spc="-106" dirty="0">
                <a:cs typeface="Arial"/>
              </a:rPr>
              <a:t> potential competitors</a:t>
            </a:r>
          </a:p>
          <a:p>
            <a:pPr marL="360867" marR="145794" indent="-342867" defTabSz="129594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99480" algn="l"/>
                <a:tab pos="500379" algn="l"/>
              </a:tabLst>
            </a:pPr>
            <a:r>
              <a:rPr lang="it-IT" sz="2000" spc="-106" dirty="0" err="1">
                <a:cs typeface="Arial"/>
              </a:rPr>
              <a:t>Learn</a:t>
            </a:r>
            <a:r>
              <a:rPr lang="it-IT" sz="2000" spc="-106" dirty="0">
                <a:cs typeface="Arial"/>
              </a:rPr>
              <a:t> from competitors</a:t>
            </a:r>
          </a:p>
          <a:p>
            <a:pPr marL="360867" marR="145794" indent="-342867" defTabSz="129594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99480" algn="l"/>
                <a:tab pos="500379" algn="l"/>
              </a:tabLst>
            </a:pPr>
            <a:r>
              <a:rPr lang="it-IT" sz="2000" spc="-106" dirty="0">
                <a:cs typeface="Arial"/>
              </a:rPr>
              <a:t>Replicate best practices</a:t>
            </a:r>
          </a:p>
          <a:p>
            <a:pPr marL="360867" marR="145794" indent="-342867" defTabSz="129594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99480" algn="l"/>
                <a:tab pos="500379" algn="l"/>
              </a:tabLst>
            </a:pPr>
            <a:r>
              <a:rPr lang="it-IT" sz="2000" spc="-106" dirty="0" err="1">
                <a:cs typeface="Arial"/>
              </a:rPr>
              <a:t>Define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your</a:t>
            </a:r>
            <a:r>
              <a:rPr lang="it-IT" sz="2000" spc="-106" dirty="0">
                <a:cs typeface="Arial"/>
              </a:rPr>
              <a:t> competitive </a:t>
            </a:r>
            <a:r>
              <a:rPr lang="it-IT" sz="2000" spc="-106" dirty="0" err="1">
                <a:cs typeface="Arial"/>
              </a:rPr>
              <a:t>advantage</a:t>
            </a:r>
            <a:endParaRPr lang="it-IT" sz="2000" spc="-106" dirty="0">
              <a:cs typeface="Arial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D02E84A-5643-42B1-A8C4-3C53558FEE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563" y="2505759"/>
            <a:ext cx="4532173" cy="2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82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Competitor analysis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55488" y="2754842"/>
            <a:ext cx="5334000" cy="2188239"/>
          </a:xfrm>
        </p:spPr>
        <p:txBody>
          <a:bodyPr/>
          <a:lstStyle/>
          <a:p>
            <a:pPr marL="360867" marR="145794" indent="-342867" defTabSz="129594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99480" algn="l"/>
                <a:tab pos="500379" algn="l"/>
              </a:tabLst>
            </a:pPr>
            <a:r>
              <a:rPr lang="it-IT" sz="2000" spc="-106" dirty="0">
                <a:cs typeface="Arial"/>
              </a:rPr>
              <a:t>Identity the </a:t>
            </a:r>
            <a:r>
              <a:rPr lang="it-IT" sz="2000" spc="-106" dirty="0" err="1">
                <a:cs typeface="Arial"/>
              </a:rPr>
              <a:t>axis</a:t>
            </a:r>
            <a:r>
              <a:rPr lang="it-IT" sz="2000" spc="-106" dirty="0">
                <a:cs typeface="Arial"/>
              </a:rPr>
              <a:t>, </a:t>
            </a:r>
            <a:r>
              <a:rPr lang="it-IT" sz="2000" spc="-106" dirty="0" err="1">
                <a:cs typeface="Arial"/>
              </a:rPr>
              <a:t>that</a:t>
            </a:r>
            <a:r>
              <a:rPr lang="it-IT" sz="2000" spc="-106" dirty="0">
                <a:cs typeface="Arial"/>
              </a:rPr>
              <a:t> are the </a:t>
            </a:r>
            <a:r>
              <a:rPr lang="it-IT" sz="2000" spc="-106" dirty="0" err="1">
                <a:cs typeface="Arial"/>
              </a:rPr>
              <a:t>crucial</a:t>
            </a:r>
            <a:r>
              <a:rPr lang="it-IT" sz="2000" spc="-106" dirty="0">
                <a:cs typeface="Arial"/>
              </a:rPr>
              <a:t> factors in the baseline sector</a:t>
            </a:r>
          </a:p>
          <a:p>
            <a:pPr marL="360867" marR="145794" indent="-342867" defTabSz="129594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99480" algn="l"/>
                <a:tab pos="500379" algn="l"/>
              </a:tabLst>
            </a:pPr>
            <a:r>
              <a:rPr lang="it-IT" sz="2000" spc="-106" dirty="0">
                <a:cs typeface="Arial"/>
              </a:rPr>
              <a:t>Position yourself on top right of the </a:t>
            </a:r>
            <a:r>
              <a:rPr lang="it-IT" sz="2000" spc="-106" dirty="0" err="1">
                <a:cs typeface="Arial"/>
              </a:rPr>
              <a:t>matrix</a:t>
            </a:r>
            <a:r>
              <a:rPr lang="it-IT" sz="2000" spc="-106" dirty="0">
                <a:cs typeface="Arial"/>
              </a:rPr>
              <a:t> to </a:t>
            </a:r>
            <a:r>
              <a:rPr lang="it-IT" sz="2000" spc="-106" dirty="0" err="1">
                <a:cs typeface="Arial"/>
              </a:rPr>
              <a:t>define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your</a:t>
            </a:r>
            <a:r>
              <a:rPr lang="it-IT" sz="2000" spc="-106" dirty="0">
                <a:cs typeface="Arial"/>
              </a:rPr>
              <a:t> competitive </a:t>
            </a:r>
            <a:r>
              <a:rPr lang="it-IT" sz="2000" spc="-106" dirty="0" err="1">
                <a:cs typeface="Arial"/>
              </a:rPr>
              <a:t>advantage</a:t>
            </a:r>
            <a:endParaRPr lang="it-IT" sz="2000" spc="-106" dirty="0">
              <a:cs typeface="Arial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E282462-D600-43E3-A0D3-B408D6978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788" y="2039151"/>
            <a:ext cx="4597724" cy="34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8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0"/>
            <a:ext cx="8375651" cy="394980"/>
          </a:xfrm>
        </p:spPr>
        <p:txBody>
          <a:bodyPr/>
          <a:lstStyle/>
          <a:p>
            <a:r>
              <a:rPr lang="en-GB" dirty="0"/>
              <a:t>What is positioning?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2211" y="2809919"/>
            <a:ext cx="5334000" cy="1709267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400" b="1" dirty="0"/>
              <a:t>Positioning</a:t>
            </a:r>
            <a:r>
              <a:rPr lang="it-IT" sz="2400" dirty="0"/>
              <a:t> </a:t>
            </a:r>
            <a:r>
              <a:rPr lang="it-IT" sz="2400" dirty="0" err="1"/>
              <a:t>refers</a:t>
            </a:r>
            <a:r>
              <a:rPr lang="it-IT" sz="2400" dirty="0"/>
              <a:t> to the place </a:t>
            </a:r>
            <a:r>
              <a:rPr lang="it-IT" sz="2400" dirty="0" err="1"/>
              <a:t>that</a:t>
            </a:r>
            <a:r>
              <a:rPr lang="it-IT" sz="2400" dirty="0"/>
              <a:t> a </a:t>
            </a:r>
            <a:r>
              <a:rPr lang="it-IT" sz="2400" dirty="0">
                <a:hlinkClick r:id="rId2" tooltip="Br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</a:t>
            </a:r>
            <a:r>
              <a:rPr lang="it-IT" sz="2400" dirty="0"/>
              <a:t> </a:t>
            </a:r>
            <a:r>
              <a:rPr lang="it-IT" sz="2400" dirty="0" err="1"/>
              <a:t>occupies</a:t>
            </a:r>
            <a:r>
              <a:rPr lang="it-IT" sz="2400" dirty="0"/>
              <a:t> in the mind of the </a:t>
            </a:r>
            <a:r>
              <a:rPr lang="it-IT" sz="2400" dirty="0" err="1"/>
              <a:t>customer</a:t>
            </a:r>
            <a:r>
              <a:rPr lang="it-IT" sz="2400" dirty="0"/>
              <a:t> and </a:t>
            </a:r>
            <a:r>
              <a:rPr lang="it-IT" sz="2400" dirty="0" err="1"/>
              <a:t>how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distinguished</a:t>
            </a:r>
            <a:r>
              <a:rPr lang="it-IT" sz="2400" dirty="0"/>
              <a:t> from products from competitors.</a:t>
            </a:r>
            <a:endParaRPr lang="it-IT" sz="2400" i="1" spc="-106" dirty="0">
              <a:cs typeface="Arial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6697EFF-71FD-4F3F-B32D-44E4BC460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99" y="1928134"/>
            <a:ext cx="5331826" cy="34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29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Competitor analysis example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3288921"/>
            <a:ext cx="5334000" cy="948754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000" spc="-106" dirty="0">
                <a:cs typeface="Arial"/>
              </a:rPr>
              <a:t>A competitor </a:t>
            </a:r>
            <a:r>
              <a:rPr lang="it-IT" sz="2000" spc="-106" dirty="0" err="1">
                <a:cs typeface="Arial"/>
              </a:rPr>
              <a:t>analisys</a:t>
            </a:r>
            <a:r>
              <a:rPr lang="it-IT" sz="2000" spc="-106" dirty="0">
                <a:cs typeface="Arial"/>
              </a:rPr>
              <a:t> in the car sector shows an opportunity for </a:t>
            </a:r>
            <a:r>
              <a:rPr lang="it-IT" sz="2000" spc="-106" dirty="0" err="1">
                <a:cs typeface="Arial"/>
              </a:rPr>
              <a:t>affordable</a:t>
            </a:r>
            <a:r>
              <a:rPr lang="it-IT" sz="2000" spc="-106" dirty="0">
                <a:cs typeface="Arial"/>
              </a:rPr>
              <a:t> family </a:t>
            </a:r>
            <a:r>
              <a:rPr lang="it-IT" sz="2000" spc="-106" dirty="0" err="1">
                <a:cs typeface="Arial"/>
              </a:rPr>
              <a:t>cars</a:t>
            </a:r>
            <a:r>
              <a:rPr lang="it-IT" sz="2000" spc="-106" dirty="0">
                <a:cs typeface="Arial"/>
              </a:rPr>
              <a:t>.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E370ABE-9AD7-423A-B25B-BD17276C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21" y="1681098"/>
            <a:ext cx="5131904" cy="42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1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Competitor analysis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08847" y="2908663"/>
            <a:ext cx="5334000" cy="1709267"/>
          </a:xfrm>
        </p:spPr>
        <p:txBody>
          <a:bodyPr/>
          <a:lstStyle/>
          <a:p>
            <a:pPr marL="360867" marR="145794" indent="-342867" defTabSz="1295948">
              <a:buFont typeface="Arial" panose="020B0604020202020204" pitchFamily="34" charset="0"/>
              <a:buChar char="•"/>
              <a:tabLst>
                <a:tab pos="499480" algn="l"/>
                <a:tab pos="500379" algn="l"/>
              </a:tabLst>
            </a:pPr>
            <a:r>
              <a:rPr lang="it-IT" sz="2000" spc="-106" dirty="0" err="1">
                <a:cs typeface="Arial"/>
              </a:rPr>
              <a:t>Identify</a:t>
            </a:r>
            <a:r>
              <a:rPr lang="it-IT" sz="2000" spc="-106" dirty="0">
                <a:cs typeface="Arial"/>
              </a:rPr>
              <a:t> the </a:t>
            </a:r>
            <a:r>
              <a:rPr lang="it-IT" sz="2000" spc="-106" dirty="0" err="1">
                <a:cs typeface="Arial"/>
              </a:rPr>
              <a:t>main</a:t>
            </a:r>
            <a:r>
              <a:rPr lang="it-IT" sz="2000" spc="-106" dirty="0">
                <a:cs typeface="Arial"/>
              </a:rPr>
              <a:t> features of the baseline sector</a:t>
            </a:r>
          </a:p>
          <a:p>
            <a:pPr marL="360867" marR="145794" indent="-342867" defTabSz="1295948">
              <a:buFont typeface="Arial" panose="020B0604020202020204" pitchFamily="34" charset="0"/>
              <a:buChar char="•"/>
              <a:tabLst>
                <a:tab pos="499480" algn="l"/>
                <a:tab pos="500379" algn="l"/>
              </a:tabLst>
            </a:pPr>
            <a:r>
              <a:rPr lang="it-IT" sz="2000" spc="-106" dirty="0">
                <a:cs typeface="Arial"/>
              </a:rPr>
              <a:t>Compare </a:t>
            </a:r>
            <a:r>
              <a:rPr lang="it-IT" sz="2000" spc="-106" dirty="0" err="1">
                <a:cs typeface="Arial"/>
              </a:rPr>
              <a:t>your</a:t>
            </a:r>
            <a:r>
              <a:rPr lang="it-IT" sz="2000" spc="-106" dirty="0">
                <a:cs typeface="Arial"/>
              </a:rPr>
              <a:t> features with the </a:t>
            </a:r>
            <a:r>
              <a:rPr lang="it-IT" sz="2000" spc="-106" dirty="0" err="1">
                <a:cs typeface="Arial"/>
              </a:rPr>
              <a:t>same</a:t>
            </a:r>
            <a:r>
              <a:rPr lang="it-IT" sz="2000" spc="-106" dirty="0">
                <a:cs typeface="Arial"/>
              </a:rPr>
              <a:t> features of </a:t>
            </a:r>
            <a:r>
              <a:rPr lang="it-IT" sz="2000" spc="-106" dirty="0" err="1">
                <a:cs typeface="Arial"/>
              </a:rPr>
              <a:t>your</a:t>
            </a:r>
            <a:r>
              <a:rPr lang="it-IT" sz="2000" spc="-106" dirty="0">
                <a:cs typeface="Arial"/>
              </a:rPr>
              <a:t> competitors (competitive </a:t>
            </a:r>
            <a:r>
              <a:rPr lang="it-IT" sz="2000" spc="-106" dirty="0" err="1">
                <a:cs typeface="Arial"/>
              </a:rPr>
              <a:t>advantage</a:t>
            </a:r>
            <a:r>
              <a:rPr lang="it-IT" sz="2000" spc="-106" dirty="0">
                <a:cs typeface="Arial"/>
              </a:rPr>
              <a:t>)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D79CC4F-1E0E-4633-BA9A-B3DD983C0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5762" y="2001416"/>
            <a:ext cx="5464027" cy="35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36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496" y="1363678"/>
            <a:ext cx="6862831" cy="2054225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AC8D-5AA8-474F-A1B5-B415332B36EF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58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Example of good positioning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2853492"/>
            <a:ext cx="5334000" cy="1819611"/>
          </a:xfrm>
        </p:spPr>
        <p:txBody>
          <a:bodyPr/>
          <a:lstStyle/>
          <a:p>
            <a:pPr marL="17999" marR="145794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en-US" sz="2000" spc="-106" dirty="0">
                <a:cs typeface="Arial"/>
              </a:rPr>
              <a:t>- Feb 2014 : Acquired by FB for 19 Billion USD</a:t>
            </a:r>
          </a:p>
          <a:p>
            <a:pPr marL="17999" marR="145794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en-US" sz="2000" spc="-106" dirty="0">
                <a:cs typeface="Arial"/>
              </a:rPr>
              <a:t>- Jan 2017 : 1.2 billion monthly active users</a:t>
            </a:r>
            <a:endParaRPr lang="it-IT" sz="2000" i="1" spc="-106" dirty="0">
              <a:cs typeface="Arial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2" descr="Risultati immagini per whatsapp">
            <a:extLst>
              <a:ext uri="{FF2B5EF4-FFF2-40B4-BE49-F238E27FC236}">
                <a16:creationId xmlns:a16="http://schemas.microsoft.com/office/drawing/2014/main" id="{DC3D5E00-D9B0-471F-A007-2CD6986EC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9548" y="2194659"/>
            <a:ext cx="3137277" cy="313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1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2211" y="867608"/>
            <a:ext cx="8375651" cy="394980"/>
          </a:xfrm>
        </p:spPr>
        <p:txBody>
          <a:bodyPr/>
          <a:lstStyle/>
          <a:p>
            <a:r>
              <a:rPr lang="en-GB" dirty="0"/>
              <a:t>Example of bad positioning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3212690"/>
            <a:ext cx="5334000" cy="903723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en-US" sz="2000" spc="-106" dirty="0">
                <a:cs typeface="Arial"/>
              </a:rPr>
              <a:t>Telegram is better than </a:t>
            </a:r>
            <a:r>
              <a:rPr lang="en-US" sz="2000" spc="-106" dirty="0" err="1">
                <a:cs typeface="Arial"/>
              </a:rPr>
              <a:t>Whatsapp</a:t>
            </a:r>
            <a:r>
              <a:rPr lang="en-US" sz="2000" spc="-106" dirty="0">
                <a:cs typeface="Arial"/>
              </a:rPr>
              <a:t> but nobody knows!</a:t>
            </a:r>
            <a:endParaRPr lang="it-IT" sz="2000" i="1" spc="-106" dirty="0">
              <a:cs typeface="Arial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785982A-6502-47DF-9570-E0B37A33B5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438" y="2542963"/>
            <a:ext cx="4500423" cy="22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3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505F0D6-A34C-4D70-AA17-06189B4E0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77" y="1768634"/>
            <a:ext cx="7629860" cy="398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4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Market Analysis and Competition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3225042"/>
            <a:ext cx="5334000" cy="1101154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000" spc="-106" dirty="0">
                <a:cs typeface="Arial"/>
              </a:rPr>
              <a:t>«</a:t>
            </a:r>
            <a:r>
              <a:rPr lang="it-IT" sz="2000" spc="-106" dirty="0" err="1">
                <a:cs typeface="Arial"/>
              </a:rPr>
              <a:t>It’s</a:t>
            </a:r>
            <a:r>
              <a:rPr lang="it-IT" sz="2000" spc="-106" dirty="0">
                <a:cs typeface="Arial"/>
              </a:rPr>
              <a:t> better to be first in the </a:t>
            </a:r>
            <a:r>
              <a:rPr lang="it-IT" sz="2000" spc="-106" dirty="0" err="1">
                <a:cs typeface="Arial"/>
              </a:rPr>
              <a:t>customer</a:t>
            </a:r>
            <a:r>
              <a:rPr lang="it-IT" sz="2000" spc="-106" dirty="0">
                <a:cs typeface="Arial"/>
              </a:rPr>
              <a:t> minds </a:t>
            </a:r>
            <a:r>
              <a:rPr lang="it-IT" sz="2000" spc="-106" dirty="0" err="1">
                <a:cs typeface="Arial"/>
              </a:rPr>
              <a:t>than</a:t>
            </a:r>
            <a:r>
              <a:rPr lang="it-IT" sz="2000" spc="-106" dirty="0">
                <a:cs typeface="Arial"/>
              </a:rPr>
              <a:t> in the market» , </a:t>
            </a:r>
            <a:r>
              <a:rPr lang="it-IT" sz="2000" i="1" dirty="0">
                <a:cs typeface="Arial"/>
              </a:rPr>
              <a:t>Al </a:t>
            </a:r>
            <a:r>
              <a:rPr lang="it-IT" sz="2000" i="1" dirty="0" err="1">
                <a:cs typeface="Arial"/>
              </a:rPr>
              <a:t>Ries</a:t>
            </a:r>
            <a:endParaRPr lang="it-IT" sz="2000" i="1" spc="-106" dirty="0">
              <a:cs typeface="Arial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BBCA031-E386-44A1-9F4A-3A08F026E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87" y="2381476"/>
            <a:ext cx="4171538" cy="27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8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2211" y="867611"/>
            <a:ext cx="8375651" cy="394980"/>
          </a:xfrm>
        </p:spPr>
        <p:txBody>
          <a:bodyPr/>
          <a:lstStyle/>
          <a:p>
            <a:r>
              <a:rPr lang="en-GB" dirty="0"/>
              <a:t>Category law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2211" y="3201062"/>
            <a:ext cx="5334000" cy="926982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000" spc="-106" dirty="0">
                <a:cs typeface="Arial"/>
              </a:rPr>
              <a:t>«</a:t>
            </a:r>
            <a:r>
              <a:rPr lang="it-IT" sz="2000" spc="-106" dirty="0" err="1">
                <a:cs typeface="Arial"/>
              </a:rPr>
              <a:t>if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you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can’t</a:t>
            </a:r>
            <a:r>
              <a:rPr lang="it-IT" sz="2000" spc="-106" dirty="0">
                <a:cs typeface="Arial"/>
              </a:rPr>
              <a:t> be the first one in a </a:t>
            </a:r>
            <a:r>
              <a:rPr lang="it-IT" sz="2000" spc="-106" dirty="0" err="1">
                <a:cs typeface="Arial"/>
              </a:rPr>
              <a:t>category</a:t>
            </a:r>
            <a:r>
              <a:rPr lang="it-IT" sz="2000" spc="-106" dirty="0">
                <a:cs typeface="Arial"/>
              </a:rPr>
              <a:t>, create a new </a:t>
            </a:r>
            <a:r>
              <a:rPr lang="it-IT" sz="2000" spc="-106" dirty="0" err="1">
                <a:cs typeface="Arial"/>
              </a:rPr>
              <a:t>category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where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you</a:t>
            </a:r>
            <a:r>
              <a:rPr lang="it-IT" sz="2000" spc="-106" dirty="0">
                <a:cs typeface="Arial"/>
              </a:rPr>
              <a:t> can be first»</a:t>
            </a:r>
            <a:endParaRPr lang="it-IT" sz="2000" i="1" spc="-106" dirty="0">
              <a:cs typeface="Arial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81AD061-5999-4A65-A9F9-598C1793B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346" y="1957075"/>
            <a:ext cx="3646479" cy="341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5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4413"/>
            <a:ext cx="8375651" cy="394980"/>
          </a:xfrm>
        </p:spPr>
        <p:txBody>
          <a:bodyPr/>
          <a:lstStyle/>
          <a:p>
            <a:r>
              <a:rPr lang="en-GB" dirty="0"/>
              <a:t>Positioning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2494233"/>
            <a:ext cx="5334000" cy="2340639"/>
          </a:xfrm>
        </p:spPr>
        <p:txBody>
          <a:bodyPr/>
          <a:lstStyle/>
          <a:p>
            <a:pPr marL="17999" marR="145794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it-IT" sz="2000" spc="-106" dirty="0" err="1">
                <a:cs typeface="Arial"/>
              </a:rPr>
              <a:t>It’s</a:t>
            </a:r>
            <a:r>
              <a:rPr lang="it-IT" sz="2000" spc="-106" dirty="0">
                <a:cs typeface="Arial"/>
              </a:rPr>
              <a:t> the way a product, service or brand takes </a:t>
            </a:r>
            <a:r>
              <a:rPr lang="it-IT" sz="2000" spc="-106" dirty="0" err="1">
                <a:cs typeface="Arial"/>
              </a:rPr>
              <a:t>its</a:t>
            </a:r>
            <a:r>
              <a:rPr lang="it-IT" sz="2000" spc="-106" dirty="0">
                <a:cs typeface="Arial"/>
              </a:rPr>
              <a:t> place in the mind of a </a:t>
            </a:r>
            <a:r>
              <a:rPr lang="it-IT" sz="2000" spc="-106" dirty="0" err="1">
                <a:cs typeface="Arial"/>
              </a:rPr>
              <a:t>lead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customer</a:t>
            </a:r>
            <a:r>
              <a:rPr lang="it-IT" sz="2000" spc="-106" dirty="0">
                <a:cs typeface="Arial"/>
              </a:rPr>
              <a:t>.</a:t>
            </a:r>
          </a:p>
          <a:p>
            <a:pPr marL="17999" marR="145794" defTabSz="1295948">
              <a:lnSpc>
                <a:spcPct val="150000"/>
              </a:lnSpc>
              <a:tabLst>
                <a:tab pos="499480" algn="l"/>
                <a:tab pos="500379" algn="l"/>
              </a:tabLst>
            </a:pPr>
            <a:r>
              <a:rPr lang="it-IT" sz="2000" b="1" spc="-106" dirty="0">
                <a:cs typeface="Arial"/>
              </a:rPr>
              <a:t>The mind </a:t>
            </a:r>
            <a:r>
              <a:rPr lang="it-IT" sz="2000" b="1" spc="-106" dirty="0" err="1">
                <a:cs typeface="Arial"/>
              </a:rPr>
              <a:t>is</a:t>
            </a:r>
            <a:r>
              <a:rPr lang="it-IT" sz="2000" b="1" spc="-106" dirty="0">
                <a:cs typeface="Arial"/>
              </a:rPr>
              <a:t> always more powerful </a:t>
            </a:r>
            <a:r>
              <a:rPr lang="it-IT" sz="2000" b="1" spc="-106" dirty="0" err="1">
                <a:cs typeface="Arial"/>
              </a:rPr>
              <a:t>than</a:t>
            </a:r>
            <a:r>
              <a:rPr lang="it-IT" sz="2000" b="1" spc="-106" dirty="0">
                <a:cs typeface="Arial"/>
              </a:rPr>
              <a:t> the market.</a:t>
            </a:r>
            <a:endParaRPr lang="it-IT" sz="2000" b="1" i="1" spc="-106" dirty="0">
              <a:cs typeface="Arial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C26057-5808-426D-917A-09DB0A7792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854" y="1932188"/>
            <a:ext cx="5190971" cy="346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2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5840"/>
            <a:ext cx="8375651" cy="394980"/>
          </a:xfrm>
        </p:spPr>
        <p:txBody>
          <a:bodyPr/>
          <a:lstStyle/>
          <a:p>
            <a:r>
              <a:rPr lang="en-GB" dirty="0"/>
              <a:t>Positioning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3255520"/>
            <a:ext cx="5334000" cy="1012581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000" spc="-106" dirty="0">
                <a:cs typeface="Arial"/>
              </a:rPr>
              <a:t>For </a:t>
            </a:r>
            <a:r>
              <a:rPr lang="it-IT" sz="2000" spc="-106" dirty="0" err="1">
                <a:cs typeface="Arial"/>
              </a:rPr>
              <a:t>each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category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each</a:t>
            </a:r>
            <a:r>
              <a:rPr lang="it-IT" sz="2000" spc="-106" dirty="0">
                <a:cs typeface="Arial"/>
              </a:rPr>
              <a:t> user </a:t>
            </a:r>
            <a:r>
              <a:rPr lang="it-IT" sz="2000" spc="-106" dirty="0" err="1">
                <a:cs typeface="Arial"/>
              </a:rPr>
              <a:t>remembers</a:t>
            </a:r>
            <a:r>
              <a:rPr lang="it-IT" sz="2000" spc="-106" dirty="0">
                <a:cs typeface="Arial"/>
              </a:rPr>
              <a:t> 2 or 3 </a:t>
            </a:r>
            <a:r>
              <a:rPr lang="it-IT" sz="2000" spc="-106" dirty="0" err="1">
                <a:cs typeface="Arial"/>
              </a:rPr>
              <a:t>brands</a:t>
            </a:r>
            <a:r>
              <a:rPr lang="it-IT" sz="2000" spc="-106" dirty="0">
                <a:cs typeface="Arial"/>
              </a:rPr>
              <a:t> maximum.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5507AFE-BEAB-4091-B774-334A0895A2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854" y="1943849"/>
            <a:ext cx="5190971" cy="346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99856"/>
      </p:ext>
    </p:extLst>
  </p:cSld>
  <p:clrMapOvr>
    <a:masterClrMapping/>
  </p:clrMapOvr>
</p:sld>
</file>

<file path=ppt/theme/theme1.xml><?xml version="1.0" encoding="utf-8"?>
<a:theme xmlns:a="http://schemas.openxmlformats.org/drawingml/2006/main" name="Enel Template v2.2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8E4D010-1F27-4A82-8F74-3F1761496E3A}" vid="{82C91379-86C5-4FC2-B588-90C0BFC7AC0B}"/>
    </a:ext>
  </a:extLst>
</a:theme>
</file>

<file path=ppt/theme/theme2.xml><?xml version="1.0" encoding="utf-8"?>
<a:theme xmlns:a="http://schemas.openxmlformats.org/drawingml/2006/main" name="1_Enel Template v2.2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8E4D010-1F27-4A82-8F74-3F1761496E3A}" vid="{18D66783-A63F-4EA3-9EB7-07C3A37296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Enel Template v2</Template>
  <TotalTime>0</TotalTime>
  <Words>623</Words>
  <Application>Microsoft Office PowerPoint</Application>
  <PresentationFormat>Widescreen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Lucida Grande</vt:lpstr>
      <vt:lpstr>Palanquin</vt:lpstr>
      <vt:lpstr>Enel Template v2.2</vt:lpstr>
      <vt:lpstr>1_Enel Template v2.2</vt:lpstr>
      <vt:lpstr>Competitor Analysis</vt:lpstr>
      <vt:lpstr>What is positioning?</vt:lpstr>
      <vt:lpstr>Example of good positioning</vt:lpstr>
      <vt:lpstr>Example of bad positioning</vt:lpstr>
      <vt:lpstr>Why?</vt:lpstr>
      <vt:lpstr>Market Analysis and Competition</vt:lpstr>
      <vt:lpstr>Category law</vt:lpstr>
      <vt:lpstr>Positioning</vt:lpstr>
      <vt:lpstr>Positioning</vt:lpstr>
      <vt:lpstr>Positioning</vt:lpstr>
      <vt:lpstr>Positioning</vt:lpstr>
      <vt:lpstr>Positioning</vt:lpstr>
      <vt:lpstr>Positioning</vt:lpstr>
      <vt:lpstr>Positioning</vt:lpstr>
      <vt:lpstr>Positioning</vt:lpstr>
      <vt:lpstr>Positioning</vt:lpstr>
      <vt:lpstr>Market Analysis and Competition</vt:lpstr>
      <vt:lpstr>Competitor analysis</vt:lpstr>
      <vt:lpstr>Competitor analysis</vt:lpstr>
      <vt:lpstr>Competitor analysis example</vt:lpstr>
      <vt:lpstr>Competitor analysis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2016-01-18T12:45:27Z</cp:lastPrinted>
  <dcterms:created xsi:type="dcterms:W3CDTF">2018-10-18T11:32:06Z</dcterms:created>
  <dcterms:modified xsi:type="dcterms:W3CDTF">2018-10-20T21:09:49Z</dcterms:modified>
</cp:coreProperties>
</file>